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3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102"/>
  </p:notesMasterIdLst>
  <p:sldIdLst>
    <p:sldId id="446" r:id="rId3"/>
    <p:sldId id="447" r:id="rId4"/>
    <p:sldId id="448" r:id="rId5"/>
    <p:sldId id="449" r:id="rId6"/>
    <p:sldId id="487" r:id="rId7"/>
    <p:sldId id="469" r:id="rId8"/>
    <p:sldId id="470" r:id="rId9"/>
    <p:sldId id="471" r:id="rId10"/>
    <p:sldId id="472" r:id="rId11"/>
    <p:sldId id="473" r:id="rId12"/>
    <p:sldId id="474" r:id="rId13"/>
    <p:sldId id="475" r:id="rId14"/>
    <p:sldId id="476" r:id="rId15"/>
    <p:sldId id="477" r:id="rId16"/>
    <p:sldId id="480" r:id="rId17"/>
    <p:sldId id="481" r:id="rId18"/>
    <p:sldId id="482" r:id="rId19"/>
    <p:sldId id="483" r:id="rId20"/>
    <p:sldId id="484" r:id="rId21"/>
    <p:sldId id="451" r:id="rId22"/>
    <p:sldId id="435" r:id="rId23"/>
    <p:sldId id="434" r:id="rId24"/>
    <p:sldId id="388" r:id="rId25"/>
    <p:sldId id="262" r:id="rId26"/>
    <p:sldId id="389" r:id="rId27"/>
    <p:sldId id="403" r:id="rId28"/>
    <p:sldId id="331" r:id="rId29"/>
    <p:sldId id="276" r:id="rId30"/>
    <p:sldId id="332" r:id="rId31"/>
    <p:sldId id="280" r:id="rId32"/>
    <p:sldId id="493" r:id="rId33"/>
    <p:sldId id="283" r:id="rId34"/>
    <p:sldId id="324" r:id="rId35"/>
    <p:sldId id="494" r:id="rId36"/>
    <p:sldId id="327" r:id="rId37"/>
    <p:sldId id="285" r:id="rId38"/>
    <p:sldId id="495" r:id="rId39"/>
    <p:sldId id="326" r:id="rId40"/>
    <p:sldId id="496" r:id="rId41"/>
    <p:sldId id="321" r:id="rId42"/>
    <p:sldId id="330" r:id="rId43"/>
    <p:sldId id="329" r:id="rId44"/>
    <p:sldId id="488" r:id="rId45"/>
    <p:sldId id="437" r:id="rId46"/>
    <p:sldId id="439" r:id="rId47"/>
    <p:sldId id="374" r:id="rId48"/>
    <p:sldId id="373" r:id="rId49"/>
    <p:sldId id="421" r:id="rId50"/>
    <p:sldId id="452" r:id="rId51"/>
    <p:sldId id="453" r:id="rId52"/>
    <p:sldId id="454" r:id="rId53"/>
    <p:sldId id="455" r:id="rId54"/>
    <p:sldId id="456" r:id="rId55"/>
    <p:sldId id="457" r:id="rId56"/>
    <p:sldId id="458" r:id="rId57"/>
    <p:sldId id="459" r:id="rId58"/>
    <p:sldId id="460" r:id="rId59"/>
    <p:sldId id="461" r:id="rId60"/>
    <p:sldId id="462" r:id="rId61"/>
    <p:sldId id="463" r:id="rId62"/>
    <p:sldId id="464" r:id="rId63"/>
    <p:sldId id="465" r:id="rId64"/>
    <p:sldId id="466" r:id="rId65"/>
    <p:sldId id="468" r:id="rId66"/>
    <p:sldId id="420" r:id="rId67"/>
    <p:sldId id="309" r:id="rId68"/>
    <p:sldId id="400" r:id="rId69"/>
    <p:sldId id="399" r:id="rId70"/>
    <p:sldId id="440" r:id="rId71"/>
    <p:sldId id="423" r:id="rId72"/>
    <p:sldId id="441" r:id="rId73"/>
    <p:sldId id="442" r:id="rId74"/>
    <p:sldId id="290" r:id="rId75"/>
    <p:sldId id="401" r:id="rId76"/>
    <p:sldId id="498" r:id="rId77"/>
    <p:sldId id="419" r:id="rId78"/>
    <p:sldId id="418" r:id="rId79"/>
    <p:sldId id="417" r:id="rId80"/>
    <p:sldId id="490" r:id="rId81"/>
    <p:sldId id="292" r:id="rId82"/>
    <p:sldId id="395" r:id="rId83"/>
    <p:sldId id="397" r:id="rId84"/>
    <p:sldId id="337" r:id="rId85"/>
    <p:sldId id="338" r:id="rId86"/>
    <p:sldId id="339" r:id="rId87"/>
    <p:sldId id="341" r:id="rId88"/>
    <p:sldId id="344" r:id="rId89"/>
    <p:sldId id="415" r:id="rId90"/>
    <p:sldId id="396" r:id="rId91"/>
    <p:sldId id="491" r:id="rId92"/>
    <p:sldId id="282" r:id="rId93"/>
    <p:sldId id="334" r:id="rId94"/>
    <p:sldId id="492" r:id="rId95"/>
    <p:sldId id="497" r:id="rId96"/>
    <p:sldId id="295" r:id="rId97"/>
    <p:sldId id="302" r:id="rId98"/>
    <p:sldId id="489" r:id="rId99"/>
    <p:sldId id="485" r:id="rId100"/>
    <p:sldId id="467"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Gill, Deborah" initials="MD" lastIdx="41" clrIdx="0">
    <p:extLst>
      <p:ext uri="{19B8F6BF-5375-455C-9EA6-DF929625EA0E}">
        <p15:presenceInfo xmlns:p15="http://schemas.microsoft.com/office/powerpoint/2012/main" userId="S::dmcgill@ad.unc.edu::a0cc9060-c0e4-4a98-930d-2082d949b509" providerId="AD"/>
      </p:ext>
    </p:extLst>
  </p:cmAuthor>
  <p:cmAuthor id="2" name="Sutherland, Elizabeth R" initials="SER" lastIdx="4" clrIdx="1">
    <p:extLst>
      <p:ext uri="{19B8F6BF-5375-455C-9EA6-DF929625EA0E}">
        <p15:presenceInfo xmlns:p15="http://schemas.microsoft.com/office/powerpoint/2012/main" userId="S::sutherla@ad.unc.edu::fab7d764-cfca-4038-bf1c-c8157cf084b2" providerId="AD"/>
      </p:ext>
    </p:extLst>
  </p:cmAuthor>
  <p:cmAuthor id="3" name="Liz Millar" initials="LM" lastIdx="28" clrIdx="2">
    <p:extLst>
      <p:ext uri="{19B8F6BF-5375-455C-9EA6-DF929625EA0E}">
        <p15:presenceInfo xmlns:p15="http://schemas.microsoft.com/office/powerpoint/2012/main" userId="d785bb504db2ba8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A19B"/>
    <a:srgbClr val="2B1632"/>
    <a:srgbClr val="27428D"/>
    <a:srgbClr val="8C6A9F"/>
    <a:srgbClr val="B3D1CE"/>
    <a:srgbClr val="B2D1CE"/>
    <a:srgbClr val="E26630"/>
    <a:srgbClr val="A29C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02" autoAdjust="0"/>
    <p:restoredTop sz="93838" autoAdjust="0"/>
  </p:normalViewPr>
  <p:slideViewPr>
    <p:cSldViewPr snapToGrid="0">
      <p:cViewPr varScale="1">
        <p:scale>
          <a:sx n="64" d="100"/>
          <a:sy n="64" d="100"/>
        </p:scale>
        <p:origin x="850" y="19"/>
      </p:cViewPr>
      <p:guideLst/>
    </p:cSldViewPr>
  </p:slideViewPr>
  <p:notesTextViewPr>
    <p:cViewPr>
      <p:scale>
        <a:sx n="1" d="1"/>
        <a:sy n="1" d="1"/>
      </p:scale>
      <p:origin x="0" y="0"/>
    </p:cViewPr>
  </p:notesTextViewPr>
  <p:notesViewPr>
    <p:cSldViewPr snapToGrid="0">
      <p:cViewPr varScale="1">
        <p:scale>
          <a:sx n="51" d="100"/>
          <a:sy n="51" d="100"/>
        </p:scale>
        <p:origin x="297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OVC_SERV &lt;18</c:v>
                </c:pt>
              </c:strCache>
            </c:strRef>
          </c:tx>
          <c:spPr>
            <a:solidFill>
              <a:srgbClr val="008C8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OVC_SERV &lt;18+18&gt;</c:v>
                </c:pt>
                <c:pt idx="1">
                  <c:v>OVC &lt;18 HIV status reported</c:v>
                </c:pt>
                <c:pt idx="2">
                  <c:v>HIV status types reported</c:v>
                </c:pt>
              </c:strCache>
            </c:strRef>
          </c:cat>
          <c:val>
            <c:numRef>
              <c:f>Sheet1!$B$2:$B$4</c:f>
              <c:numCache>
                <c:formatCode>General</c:formatCode>
                <c:ptCount val="3"/>
                <c:pt idx="0" formatCode="#,##0">
                  <c:v>4536372</c:v>
                </c:pt>
              </c:numCache>
            </c:numRef>
          </c:val>
          <c:extLst>
            <c:ext xmlns:c16="http://schemas.microsoft.com/office/drawing/2014/chart" uri="{C3380CC4-5D6E-409C-BE32-E72D297353CC}">
              <c16:uniqueId val="{00000000-DB04-4639-AD9F-D0888CD3865D}"/>
            </c:ext>
          </c:extLst>
        </c:ser>
        <c:ser>
          <c:idx val="1"/>
          <c:order val="1"/>
          <c:tx>
            <c:strRef>
              <c:f>Sheet1!$C$1</c:f>
              <c:strCache>
                <c:ptCount val="1"/>
                <c:pt idx="0">
                  <c:v>OVC_SERV 18+</c:v>
                </c:pt>
              </c:strCache>
            </c:strRef>
          </c:tx>
          <c:spPr>
            <a:solidFill>
              <a:srgbClr val="E766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OVC_SERV &lt;18+18&gt;</c:v>
                </c:pt>
                <c:pt idx="1">
                  <c:v>OVC &lt;18 HIV status reported</c:v>
                </c:pt>
                <c:pt idx="2">
                  <c:v>HIV status types reported</c:v>
                </c:pt>
              </c:strCache>
            </c:strRef>
          </c:cat>
          <c:val>
            <c:numRef>
              <c:f>Sheet1!$C$2:$C$4</c:f>
              <c:numCache>
                <c:formatCode>General</c:formatCode>
                <c:ptCount val="3"/>
                <c:pt idx="0" formatCode="#,##0">
                  <c:v>1386033</c:v>
                </c:pt>
              </c:numCache>
            </c:numRef>
          </c:val>
          <c:extLst>
            <c:ext xmlns:c16="http://schemas.microsoft.com/office/drawing/2014/chart" uri="{C3380CC4-5D6E-409C-BE32-E72D297353CC}">
              <c16:uniqueId val="{00000001-DB04-4639-AD9F-D0888CD3865D}"/>
            </c:ext>
          </c:extLst>
        </c:ser>
        <c:ser>
          <c:idx val="2"/>
          <c:order val="2"/>
          <c:tx>
            <c:strRef>
              <c:f>Sheet1!$D$1</c:f>
              <c:strCache>
                <c:ptCount val="1"/>
                <c:pt idx="0">
                  <c:v>OVC_HIVSTAT</c:v>
                </c:pt>
              </c:strCache>
            </c:strRef>
          </c:tx>
          <c:spPr>
            <a:solidFill>
              <a:srgbClr val="A6C03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Century Gothic" panose="020B0502020202020204" pitchFamily="34" charset="0"/>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OVC_SERV &lt;18+18&gt;</c:v>
                </c:pt>
                <c:pt idx="1">
                  <c:v>OVC &lt;18 HIV status reported</c:v>
                </c:pt>
                <c:pt idx="2">
                  <c:v>HIV status types reported</c:v>
                </c:pt>
              </c:strCache>
            </c:strRef>
          </c:cat>
          <c:val>
            <c:numRef>
              <c:f>Sheet1!$D$2:$D$4</c:f>
              <c:numCache>
                <c:formatCode>#,##0</c:formatCode>
                <c:ptCount val="3"/>
                <c:pt idx="1">
                  <c:v>3342337</c:v>
                </c:pt>
              </c:numCache>
            </c:numRef>
          </c:val>
          <c:extLst>
            <c:ext xmlns:c16="http://schemas.microsoft.com/office/drawing/2014/chart" uri="{C3380CC4-5D6E-409C-BE32-E72D297353CC}">
              <c16:uniqueId val="{00000002-DB04-4639-AD9F-D0888CD3865D}"/>
            </c:ext>
          </c:extLst>
        </c:ser>
        <c:ser>
          <c:idx val="3"/>
          <c:order val="3"/>
          <c:tx>
            <c:strRef>
              <c:f>Sheet1!$E$1</c:f>
              <c:strCache>
                <c:ptCount val="1"/>
                <c:pt idx="0">
                  <c:v>Missing</c:v>
                </c:pt>
              </c:strCache>
            </c:strRef>
          </c:tx>
          <c:spPr>
            <a:solidFill>
              <a:srgbClr val="1E18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OVC_SERV &lt;18+18&gt;</c:v>
                </c:pt>
                <c:pt idx="1">
                  <c:v>OVC &lt;18 HIV status reported</c:v>
                </c:pt>
                <c:pt idx="2">
                  <c:v>HIV status types reported</c:v>
                </c:pt>
              </c:strCache>
            </c:strRef>
          </c:cat>
          <c:val>
            <c:numRef>
              <c:f>Sheet1!$E$2:$E$4</c:f>
              <c:numCache>
                <c:formatCode>#,##0</c:formatCode>
                <c:ptCount val="3"/>
                <c:pt idx="1">
                  <c:v>1194035</c:v>
                </c:pt>
              </c:numCache>
            </c:numRef>
          </c:val>
          <c:extLst>
            <c:ext xmlns:c16="http://schemas.microsoft.com/office/drawing/2014/chart" uri="{C3380CC4-5D6E-409C-BE32-E72D297353CC}">
              <c16:uniqueId val="{00000003-DB04-4639-AD9F-D0888CD3865D}"/>
            </c:ext>
          </c:extLst>
        </c:ser>
        <c:ser>
          <c:idx val="4"/>
          <c:order val="4"/>
          <c:tx>
            <c:strRef>
              <c:f>Sheet1!$F$1</c:f>
              <c:strCache>
                <c:ptCount val="1"/>
                <c:pt idx="0">
                  <c:v>No status</c:v>
                </c:pt>
              </c:strCache>
            </c:strRef>
          </c:tx>
          <c:spPr>
            <a:solidFill>
              <a:srgbClr val="AA1E7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OVC_SERV &lt;18+18&gt;</c:v>
                </c:pt>
                <c:pt idx="1">
                  <c:v>OVC &lt;18 HIV status reported</c:v>
                </c:pt>
                <c:pt idx="2">
                  <c:v>HIV status types reported</c:v>
                </c:pt>
              </c:strCache>
            </c:strRef>
          </c:cat>
          <c:val>
            <c:numRef>
              <c:f>Sheet1!$F$2:$F$4</c:f>
              <c:numCache>
                <c:formatCode>General</c:formatCode>
                <c:ptCount val="3"/>
                <c:pt idx="2" formatCode="#,##0">
                  <c:v>1395105</c:v>
                </c:pt>
              </c:numCache>
            </c:numRef>
          </c:val>
          <c:extLst>
            <c:ext xmlns:c16="http://schemas.microsoft.com/office/drawing/2014/chart" uri="{C3380CC4-5D6E-409C-BE32-E72D297353CC}">
              <c16:uniqueId val="{00000004-DB04-4639-AD9F-D0888CD3865D}"/>
            </c:ext>
          </c:extLst>
        </c:ser>
        <c:ser>
          <c:idx val="5"/>
          <c:order val="5"/>
          <c:tx>
            <c:strRef>
              <c:f>Sheet1!$G$1</c:f>
              <c:strCache>
                <c:ptCount val="1"/>
                <c:pt idx="0">
                  <c:v>OVC_HIVSTAT_NEG</c:v>
                </c:pt>
              </c:strCache>
            </c:strRef>
          </c:tx>
          <c:spPr>
            <a:solidFill>
              <a:srgbClr val="5DA1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Century Gothic" panose="020B0502020202020204" pitchFamily="34" charset="0"/>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OVC_SERV &lt;18+18&gt;</c:v>
                </c:pt>
                <c:pt idx="1">
                  <c:v>OVC &lt;18 HIV status reported</c:v>
                </c:pt>
                <c:pt idx="2">
                  <c:v>HIV status types reported</c:v>
                </c:pt>
              </c:strCache>
            </c:strRef>
          </c:cat>
          <c:val>
            <c:numRef>
              <c:f>Sheet1!$G$2:$G$4</c:f>
              <c:numCache>
                <c:formatCode>General</c:formatCode>
                <c:ptCount val="3"/>
                <c:pt idx="2" formatCode="#,##0">
                  <c:v>1810774</c:v>
                </c:pt>
              </c:numCache>
            </c:numRef>
          </c:val>
          <c:extLst>
            <c:ext xmlns:c16="http://schemas.microsoft.com/office/drawing/2014/chart" uri="{C3380CC4-5D6E-409C-BE32-E72D297353CC}">
              <c16:uniqueId val="{00000005-DB04-4639-AD9F-D0888CD3865D}"/>
            </c:ext>
          </c:extLst>
        </c:ser>
        <c:ser>
          <c:idx val="6"/>
          <c:order val="6"/>
          <c:tx>
            <c:strRef>
              <c:f>Sheet1!$H$1</c:f>
              <c:strCache>
                <c:ptCount val="1"/>
                <c:pt idx="0">
                  <c:v>OVC_HIVSTAT_POS</c:v>
                </c:pt>
              </c:strCache>
            </c:strRef>
          </c:tx>
          <c:spPr>
            <a:solidFill>
              <a:srgbClr val="ECCE18"/>
            </a:solidFill>
            <a:ln>
              <a:noFill/>
            </a:ln>
            <a:effectLst/>
          </c:spPr>
          <c:invertIfNegative val="0"/>
          <c:dLbls>
            <c:dLbl>
              <c:idx val="2"/>
              <c:layout>
                <c:manualLayout>
                  <c:x val="2.7914520613032415E-2"/>
                  <c:y val="-0.13706659228043608"/>
                </c:manualLayout>
              </c:layout>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DB04-4639-AD9F-D0888CD3865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Century Gothic" panose="020B0502020202020204" pitchFamily="34" charset="0"/>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OVC_SERV &lt;18+18&gt;</c:v>
                </c:pt>
                <c:pt idx="1">
                  <c:v>OVC &lt;18 HIV status reported</c:v>
                </c:pt>
                <c:pt idx="2">
                  <c:v>HIV status types reported</c:v>
                </c:pt>
              </c:strCache>
            </c:strRef>
          </c:cat>
          <c:val>
            <c:numRef>
              <c:f>Sheet1!$H$2:$H$4</c:f>
              <c:numCache>
                <c:formatCode>General</c:formatCode>
                <c:ptCount val="3"/>
                <c:pt idx="2" formatCode="#,##0">
                  <c:v>136458</c:v>
                </c:pt>
              </c:numCache>
            </c:numRef>
          </c:val>
          <c:extLst>
            <c:ext xmlns:c16="http://schemas.microsoft.com/office/drawing/2014/chart" uri="{C3380CC4-5D6E-409C-BE32-E72D297353CC}">
              <c16:uniqueId val="{00000007-DB04-4639-AD9F-D0888CD3865D}"/>
            </c:ext>
          </c:extLst>
        </c:ser>
        <c:dLbls>
          <c:dLblPos val="ctr"/>
          <c:showLegendKey val="0"/>
          <c:showVal val="1"/>
          <c:showCatName val="0"/>
          <c:showSerName val="0"/>
          <c:showPercent val="0"/>
          <c:showBubbleSize val="0"/>
        </c:dLbls>
        <c:gapWidth val="50"/>
        <c:overlap val="100"/>
        <c:axId val="440227720"/>
        <c:axId val="440225424"/>
      </c:barChart>
      <c:catAx>
        <c:axId val="440227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crossAx val="440225424"/>
        <c:crosses val="autoZero"/>
        <c:auto val="1"/>
        <c:lblAlgn val="ctr"/>
        <c:lblOffset val="100"/>
        <c:noMultiLvlLbl val="0"/>
      </c:catAx>
      <c:valAx>
        <c:axId val="440225424"/>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440227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Century Gothic" panose="020B0502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OVC_SERV &lt;18</c:v>
                </c:pt>
              </c:strCache>
            </c:strRef>
          </c:tx>
          <c:spPr>
            <a:solidFill>
              <a:srgbClr val="A7BF39"/>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OVC_SERV &lt;18+18&gt;</c:v>
                </c:pt>
                <c:pt idx="1">
                  <c:v>OVC_SERV &lt;18 HIV status 1</c:v>
                </c:pt>
              </c:strCache>
            </c:strRef>
          </c:cat>
          <c:val>
            <c:numRef>
              <c:f>Sheet1!$B$2:$B$3</c:f>
              <c:numCache>
                <c:formatCode>General</c:formatCode>
                <c:ptCount val="2"/>
                <c:pt idx="0" formatCode="#,##0">
                  <c:v>9810</c:v>
                </c:pt>
              </c:numCache>
            </c:numRef>
          </c:val>
          <c:extLst>
            <c:ext xmlns:c16="http://schemas.microsoft.com/office/drawing/2014/chart" uri="{C3380CC4-5D6E-409C-BE32-E72D297353CC}">
              <c16:uniqueId val="{00000000-405B-49E7-9A32-E01FB8D17408}"/>
            </c:ext>
          </c:extLst>
        </c:ser>
        <c:ser>
          <c:idx val="1"/>
          <c:order val="1"/>
          <c:tx>
            <c:strRef>
              <c:f>Sheet1!$C$1</c:f>
              <c:strCache>
                <c:ptCount val="1"/>
                <c:pt idx="0">
                  <c:v>OVC_SERV 18+</c:v>
                </c:pt>
              </c:strCache>
            </c:strRef>
          </c:tx>
          <c:spPr>
            <a:solidFill>
              <a:srgbClr val="A6C038"/>
            </a:solidFill>
            <a:ln>
              <a:noFill/>
            </a:ln>
            <a:effectLst/>
          </c:spPr>
          <c:invertIfNegative val="0"/>
          <c:dPt>
            <c:idx val="0"/>
            <c:invertIfNegative val="0"/>
            <c:bubble3D val="0"/>
            <c:spPr>
              <a:solidFill>
                <a:schemeClr val="accent2">
                  <a:lumMod val="75000"/>
                </a:schemeClr>
              </a:solidFill>
              <a:ln>
                <a:noFill/>
              </a:ln>
              <a:effectLst/>
            </c:spPr>
            <c:extLst>
              <c:ext xmlns:c16="http://schemas.microsoft.com/office/drawing/2014/chart" uri="{C3380CC4-5D6E-409C-BE32-E72D297353CC}">
                <c16:uniqueId val="{00000000-7C94-46C5-A1CA-079194387205}"/>
              </c:ext>
            </c:extLst>
          </c:dPt>
          <c:dLbls>
            <c:dLbl>
              <c:idx val="0"/>
              <c:tx>
                <c:rich>
                  <a:bodyPr/>
                  <a:lstStyle/>
                  <a:p>
                    <a:fld id="{72B201A2-C380-4ACD-9E77-C8BE8EA29BBE}" type="SERIESNAME">
                      <a:rPr lang="en-US">
                        <a:solidFill>
                          <a:schemeClr val="bg1"/>
                        </a:solidFill>
                      </a:rPr>
                      <a:pPr/>
                      <a:t>[SERIES NAME]</a:t>
                    </a:fld>
                    <a:r>
                      <a:rPr lang="en-US" baseline="0" dirty="0">
                        <a:solidFill>
                          <a:schemeClr val="bg1"/>
                        </a:solidFill>
                      </a:rPr>
                      <a:t>,</a:t>
                    </a:r>
                    <a:r>
                      <a:rPr lang="en-US" baseline="0" dirty="0"/>
                      <a:t> </a:t>
                    </a:r>
                    <a:fld id="{FA88851B-3849-4A1D-9F99-65CCD4596F0C}" type="VALUE">
                      <a:rPr lang="en-US" baseline="0">
                        <a:solidFill>
                          <a:schemeClr val="bg1"/>
                        </a:solidFill>
                      </a:rPr>
                      <a:pPr/>
                      <a:t>[VALUE]</a:t>
                    </a:fld>
                    <a:endParaRPr lang="en-US" baseline="0" dirty="0"/>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C94-46C5-A1CA-079194387205}"/>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Century Gothic" panose="020B0502020202020204" pitchFamily="34" charset="0"/>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OVC_SERV &lt;18+18&gt;</c:v>
                </c:pt>
                <c:pt idx="1">
                  <c:v>OVC_SERV &lt;18 HIV status 1</c:v>
                </c:pt>
              </c:strCache>
            </c:strRef>
          </c:cat>
          <c:val>
            <c:numRef>
              <c:f>Sheet1!$C$2:$C$3</c:f>
              <c:numCache>
                <c:formatCode>General</c:formatCode>
                <c:ptCount val="2"/>
                <c:pt idx="0" formatCode="#,##0">
                  <c:v>4005</c:v>
                </c:pt>
              </c:numCache>
            </c:numRef>
          </c:val>
          <c:extLst>
            <c:ext xmlns:c16="http://schemas.microsoft.com/office/drawing/2014/chart" uri="{C3380CC4-5D6E-409C-BE32-E72D297353CC}">
              <c16:uniqueId val="{00000001-405B-49E7-9A32-E01FB8D17408}"/>
            </c:ext>
          </c:extLst>
        </c:ser>
        <c:ser>
          <c:idx val="2"/>
          <c:order val="2"/>
          <c:tx>
            <c:strRef>
              <c:f>Sheet1!$D$1</c:f>
              <c:strCache>
                <c:ptCount val="1"/>
                <c:pt idx="0">
                  <c:v>Reported HIV negative</c:v>
                </c:pt>
              </c:strCache>
            </c:strRef>
          </c:tx>
          <c:spPr>
            <a:solidFill>
              <a:srgbClr val="008C84"/>
            </a:solidFill>
            <a:ln>
              <a:noFill/>
            </a:ln>
            <a:effectLst/>
          </c:spPr>
          <c:invertIfNegative val="0"/>
          <c:dLbls>
            <c:dLbl>
              <c:idx val="1"/>
              <c:dLblPos val="ct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5B-49E7-9A32-E01FB8D17408}"/>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OVC_SERV &lt;18+18&gt;</c:v>
                </c:pt>
                <c:pt idx="1">
                  <c:v>OVC_SERV &lt;18 HIV status 1</c:v>
                </c:pt>
              </c:strCache>
            </c:strRef>
          </c:cat>
          <c:val>
            <c:numRef>
              <c:f>Sheet1!$D$2:$D$3</c:f>
              <c:numCache>
                <c:formatCode>#,##0</c:formatCode>
                <c:ptCount val="2"/>
                <c:pt idx="1">
                  <c:v>8084</c:v>
                </c:pt>
              </c:numCache>
            </c:numRef>
          </c:val>
          <c:extLst>
            <c:ext xmlns:c16="http://schemas.microsoft.com/office/drawing/2014/chart" uri="{C3380CC4-5D6E-409C-BE32-E72D297353CC}">
              <c16:uniqueId val="{00000003-405B-49E7-9A32-E01FB8D17408}"/>
            </c:ext>
          </c:extLst>
        </c:ser>
        <c:ser>
          <c:idx val="3"/>
          <c:order val="3"/>
          <c:tx>
            <c:strRef>
              <c:f>Sheet1!$E$1</c:f>
              <c:strCache>
                <c:ptCount val="1"/>
                <c:pt idx="0">
                  <c:v>Report HIV-positive</c:v>
                </c:pt>
              </c:strCache>
            </c:strRef>
          </c:tx>
          <c:spPr>
            <a:solidFill>
              <a:srgbClr val="E7661F"/>
            </a:solidFill>
            <a:ln>
              <a:noFill/>
            </a:ln>
            <a:effectLst/>
          </c:spPr>
          <c:invertIfNegative val="0"/>
          <c:dLbls>
            <c:dLbl>
              <c:idx val="1"/>
              <c:layout>
                <c:manualLayout>
                  <c:x val="6.8612823517257933E-3"/>
                  <c:y val="1.4204545454545454E-2"/>
                </c:manualLayout>
              </c:layout>
              <c:dLblPos val="ctr"/>
              <c:showLegendKey val="0"/>
              <c:showVal val="1"/>
              <c:showCatName val="0"/>
              <c:showSerName val="1"/>
              <c:showPercent val="0"/>
              <c:showBubbleSize val="0"/>
              <c:extLst>
                <c:ext xmlns:c15="http://schemas.microsoft.com/office/drawing/2012/chart" uri="{CE6537A1-D6FC-4f65-9D91-7224C49458BB}">
                  <c15:layout>
                    <c:manualLayout>
                      <c:w val="0.31012101547713561"/>
                      <c:h val="0.11776999821045096"/>
                    </c:manualLayout>
                  </c15:layout>
                </c:ext>
                <c:ext xmlns:c16="http://schemas.microsoft.com/office/drawing/2014/chart" uri="{C3380CC4-5D6E-409C-BE32-E72D297353CC}">
                  <c16:uniqueId val="{00000004-405B-49E7-9A32-E01FB8D17408}"/>
                </c:ext>
              </c:extLst>
            </c:dLbl>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OVC_SERV &lt;18+18&gt;</c:v>
                </c:pt>
                <c:pt idx="1">
                  <c:v>OVC_SERV &lt;18 HIV status 1</c:v>
                </c:pt>
              </c:strCache>
            </c:strRef>
          </c:cat>
          <c:val>
            <c:numRef>
              <c:f>Sheet1!$E$2:$E$3</c:f>
              <c:numCache>
                <c:formatCode>#,##0</c:formatCode>
                <c:ptCount val="2"/>
                <c:pt idx="1">
                  <c:v>1418</c:v>
                </c:pt>
              </c:numCache>
            </c:numRef>
          </c:val>
          <c:extLst>
            <c:ext xmlns:c16="http://schemas.microsoft.com/office/drawing/2014/chart" uri="{C3380CC4-5D6E-409C-BE32-E72D297353CC}">
              <c16:uniqueId val="{00000005-405B-49E7-9A32-E01FB8D17408}"/>
            </c:ext>
          </c:extLst>
        </c:ser>
        <c:ser>
          <c:idx val="4"/>
          <c:order val="4"/>
          <c:tx>
            <c:strRef>
              <c:f>Sheet1!$F$1</c:f>
              <c:strCache>
                <c:ptCount val="1"/>
                <c:pt idx="0">
                  <c:v>Test not required</c:v>
                </c:pt>
              </c:strCache>
            </c:strRef>
          </c:tx>
          <c:spPr>
            <a:solidFill>
              <a:srgbClr val="1E1860"/>
            </a:solidFill>
            <a:ln>
              <a:noFill/>
            </a:ln>
            <a:effectLst/>
          </c:spPr>
          <c:invertIfNegative val="0"/>
          <c:dLbls>
            <c:dLbl>
              <c:idx val="1"/>
              <c:layout>
                <c:manualLayout>
                  <c:x val="-0.21260866389387259"/>
                  <c:y val="-0.10227272727272729"/>
                </c:manualLayout>
              </c:layout>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405B-49E7-9A32-E01FB8D17408}"/>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entury Gothic" panose="020B0502020202020204" pitchFamily="34" charset="0"/>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OVC_SERV &lt;18+18&gt;</c:v>
                </c:pt>
                <c:pt idx="1">
                  <c:v>OVC_SERV &lt;18 HIV status 1</c:v>
                </c:pt>
              </c:strCache>
            </c:strRef>
          </c:cat>
          <c:val>
            <c:numRef>
              <c:f>Sheet1!$F$2:$F$3</c:f>
              <c:numCache>
                <c:formatCode>General</c:formatCode>
                <c:ptCount val="2"/>
                <c:pt idx="1">
                  <c:v>174</c:v>
                </c:pt>
              </c:numCache>
            </c:numRef>
          </c:val>
          <c:extLst>
            <c:ext xmlns:c16="http://schemas.microsoft.com/office/drawing/2014/chart" uri="{C3380CC4-5D6E-409C-BE32-E72D297353CC}">
              <c16:uniqueId val="{00000007-405B-49E7-9A32-E01FB8D17408}"/>
            </c:ext>
          </c:extLst>
        </c:ser>
        <c:ser>
          <c:idx val="5"/>
          <c:order val="5"/>
          <c:tx>
            <c:strRef>
              <c:f>Sheet1!$G$1</c:f>
              <c:strCache>
                <c:ptCount val="1"/>
                <c:pt idx="0">
                  <c:v>HIV status unknown</c:v>
                </c:pt>
              </c:strCache>
            </c:strRef>
          </c:tx>
          <c:spPr>
            <a:solidFill>
              <a:srgbClr val="FFFF00"/>
            </a:solidFill>
            <a:ln>
              <a:noFill/>
            </a:ln>
            <a:effectLst/>
          </c:spPr>
          <c:invertIfNegative val="0"/>
          <c:dLbls>
            <c:dLbl>
              <c:idx val="1"/>
              <c:layout>
                <c:manualLayout>
                  <c:x val="0.16040396408996774"/>
                  <c:y val="-7.9545454545454516E-2"/>
                </c:manualLayout>
              </c:layout>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405B-49E7-9A32-E01FB8D17408}"/>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entury Gothic" panose="020B0502020202020204" pitchFamily="34" charset="0"/>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OVC_SERV &lt;18+18&gt;</c:v>
                </c:pt>
                <c:pt idx="1">
                  <c:v>OVC_SERV &lt;18 HIV status 1</c:v>
                </c:pt>
              </c:strCache>
            </c:strRef>
          </c:cat>
          <c:val>
            <c:numRef>
              <c:f>Sheet1!$G$2:$G$3</c:f>
              <c:numCache>
                <c:formatCode>General</c:formatCode>
                <c:ptCount val="2"/>
                <c:pt idx="1">
                  <c:v>134</c:v>
                </c:pt>
              </c:numCache>
            </c:numRef>
          </c:val>
          <c:extLst>
            <c:ext xmlns:c16="http://schemas.microsoft.com/office/drawing/2014/chart" uri="{C3380CC4-5D6E-409C-BE32-E72D297353CC}">
              <c16:uniqueId val="{00000009-405B-49E7-9A32-E01FB8D17408}"/>
            </c:ext>
          </c:extLst>
        </c:ser>
        <c:dLbls>
          <c:dLblPos val="ctr"/>
          <c:showLegendKey val="0"/>
          <c:showVal val="1"/>
          <c:showCatName val="0"/>
          <c:showSerName val="0"/>
          <c:showPercent val="0"/>
          <c:showBubbleSize val="0"/>
        </c:dLbls>
        <c:gapWidth val="50"/>
        <c:overlap val="100"/>
        <c:axId val="583776640"/>
        <c:axId val="583776968"/>
      </c:barChart>
      <c:catAx>
        <c:axId val="58377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Century Gothic" panose="020B0502020202020204" pitchFamily="34" charset="0"/>
                <a:ea typeface="+mn-ea"/>
                <a:cs typeface="+mn-cs"/>
              </a:defRPr>
            </a:pPr>
            <a:endParaRPr lang="en-US"/>
          </a:p>
        </c:txPr>
        <c:crossAx val="583776968"/>
        <c:crosses val="autoZero"/>
        <c:auto val="1"/>
        <c:lblAlgn val="ctr"/>
        <c:lblOffset val="100"/>
        <c:noMultiLvlLbl val="0"/>
      </c:catAx>
      <c:valAx>
        <c:axId val="583776968"/>
        <c:scaling>
          <c:orientation val="minMax"/>
        </c:scaling>
        <c:delete val="1"/>
        <c:axPos val="l"/>
        <c:majorGridlines>
          <c:spPr>
            <a:ln w="9525" cap="flat" cmpd="sng" algn="ctr">
              <a:solidFill>
                <a:schemeClr val="bg1"/>
              </a:solidFill>
              <a:round/>
            </a:ln>
            <a:effectLst/>
          </c:spPr>
        </c:majorGridlines>
        <c:numFmt formatCode="#,##0" sourceLinked="1"/>
        <c:majorTickMark val="none"/>
        <c:minorTickMark val="none"/>
        <c:tickLblPos val="nextTo"/>
        <c:crossAx val="583776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Century Gothic" panose="020B0502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60A1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FY17 Q2</c:v>
                </c:pt>
                <c:pt idx="1">
                  <c:v>FY17 Q4</c:v>
                </c:pt>
                <c:pt idx="2">
                  <c:v>FY18 Q2</c:v>
                </c:pt>
                <c:pt idx="3">
                  <c:v>FY18 Q4</c:v>
                </c:pt>
                <c:pt idx="4">
                  <c:v>FY19 Q2</c:v>
                </c:pt>
              </c:strCache>
            </c:strRef>
          </c:cat>
          <c:val>
            <c:numRef>
              <c:f>Sheet1!$B$2:$B$6</c:f>
              <c:numCache>
                <c:formatCode>0%</c:formatCode>
                <c:ptCount val="5"/>
                <c:pt idx="0">
                  <c:v>0.5</c:v>
                </c:pt>
                <c:pt idx="1">
                  <c:v>0.61</c:v>
                </c:pt>
                <c:pt idx="2">
                  <c:v>0.64</c:v>
                </c:pt>
                <c:pt idx="3">
                  <c:v>0.73</c:v>
                </c:pt>
                <c:pt idx="4">
                  <c:v>0.85</c:v>
                </c:pt>
              </c:numCache>
            </c:numRef>
          </c:val>
          <c:extLst>
            <c:ext xmlns:c16="http://schemas.microsoft.com/office/drawing/2014/chart" uri="{C3380CC4-5D6E-409C-BE32-E72D297353CC}">
              <c16:uniqueId val="{00000000-C2A8-40D9-AD2D-B325EE55A042}"/>
            </c:ext>
          </c:extLst>
        </c:ser>
        <c:dLbls>
          <c:showLegendKey val="0"/>
          <c:showVal val="0"/>
          <c:showCatName val="0"/>
          <c:showSerName val="0"/>
          <c:showPercent val="0"/>
          <c:showBubbleSize val="0"/>
        </c:dLbls>
        <c:gapWidth val="150"/>
        <c:axId val="553989712"/>
        <c:axId val="553988072"/>
      </c:barChart>
      <c:catAx>
        <c:axId val="55398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53988072"/>
        <c:crosses val="autoZero"/>
        <c:auto val="1"/>
        <c:lblAlgn val="ctr"/>
        <c:lblOffset val="100"/>
        <c:noMultiLvlLbl val="0"/>
      </c:catAx>
      <c:valAx>
        <c:axId val="553988072"/>
        <c:scaling>
          <c:orientation val="minMax"/>
        </c:scaling>
        <c:delete val="0"/>
        <c:axPos val="l"/>
        <c:majorGridlines>
          <c:spPr>
            <a:ln w="9525" cap="flat" cmpd="sng" algn="ctr">
              <a:no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398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Sheet1!$A$2</c:f>
              <c:strCache>
                <c:ptCount val="1"/>
                <c:pt idx="0">
                  <c:v>Reported negative</c:v>
                </c:pt>
              </c:strCache>
            </c:strRef>
          </c:tx>
          <c:spPr>
            <a:solidFill>
              <a:srgbClr val="5DA19B"/>
            </a:solidFill>
            <a:ln>
              <a:noFill/>
            </a:ln>
            <a:effectLst/>
          </c:spPr>
          <c:invertIfNegative val="0"/>
          <c:cat>
            <c:strRef>
              <c:f>Sheet1!$B$1:$E$1</c:f>
              <c:strCache>
                <c:ptCount val="4"/>
                <c:pt idx="0">
                  <c:v>FY17 Q2</c:v>
                </c:pt>
                <c:pt idx="1">
                  <c:v>FY17 Q4</c:v>
                </c:pt>
                <c:pt idx="2">
                  <c:v>FY18 Q2</c:v>
                </c:pt>
                <c:pt idx="3">
                  <c:v>FY18 Q4</c:v>
                </c:pt>
              </c:strCache>
            </c:strRef>
          </c:cat>
          <c:val>
            <c:numRef>
              <c:f>Sheet1!$B$2:$E$2</c:f>
              <c:numCache>
                <c:formatCode>#,##0</c:formatCode>
                <c:ptCount val="4"/>
                <c:pt idx="0">
                  <c:v>1835346</c:v>
                </c:pt>
                <c:pt idx="1">
                  <c:v>2272334</c:v>
                </c:pt>
                <c:pt idx="2">
                  <c:v>2022647</c:v>
                </c:pt>
                <c:pt idx="3">
                  <c:v>2738353</c:v>
                </c:pt>
              </c:numCache>
            </c:numRef>
          </c:val>
          <c:extLst>
            <c:ext xmlns:c16="http://schemas.microsoft.com/office/drawing/2014/chart" uri="{C3380CC4-5D6E-409C-BE32-E72D297353CC}">
              <c16:uniqueId val="{00000000-B6AE-446F-BBD0-FF7A89D5D78B}"/>
            </c:ext>
          </c:extLst>
        </c:ser>
        <c:ser>
          <c:idx val="1"/>
          <c:order val="1"/>
          <c:tx>
            <c:strRef>
              <c:f>Sheet1!$A$3</c:f>
              <c:strCache>
                <c:ptCount val="1"/>
                <c:pt idx="0">
                  <c:v>Reported positive</c:v>
                </c:pt>
              </c:strCache>
            </c:strRef>
          </c:tx>
          <c:spPr>
            <a:solidFill>
              <a:srgbClr val="E6661F"/>
            </a:solidFill>
            <a:ln>
              <a:noFill/>
            </a:ln>
            <a:effectLst/>
          </c:spPr>
          <c:invertIfNegative val="0"/>
          <c:cat>
            <c:strRef>
              <c:f>Sheet1!$B$1:$E$1</c:f>
              <c:strCache>
                <c:ptCount val="4"/>
                <c:pt idx="0">
                  <c:v>FY17 Q2</c:v>
                </c:pt>
                <c:pt idx="1">
                  <c:v>FY17 Q4</c:v>
                </c:pt>
                <c:pt idx="2">
                  <c:v>FY18 Q2</c:v>
                </c:pt>
                <c:pt idx="3">
                  <c:v>FY18 Q4</c:v>
                </c:pt>
              </c:strCache>
            </c:strRef>
          </c:cat>
          <c:val>
            <c:numRef>
              <c:f>Sheet1!$B$3:$E$3</c:f>
              <c:numCache>
                <c:formatCode>#,##0</c:formatCode>
                <c:ptCount val="4"/>
                <c:pt idx="0">
                  <c:v>135825</c:v>
                </c:pt>
                <c:pt idx="1">
                  <c:v>143338</c:v>
                </c:pt>
                <c:pt idx="2">
                  <c:v>137926</c:v>
                </c:pt>
                <c:pt idx="3">
                  <c:v>175930</c:v>
                </c:pt>
              </c:numCache>
            </c:numRef>
          </c:val>
          <c:extLst>
            <c:ext xmlns:c16="http://schemas.microsoft.com/office/drawing/2014/chart" uri="{C3380CC4-5D6E-409C-BE32-E72D297353CC}">
              <c16:uniqueId val="{00000001-B6AE-446F-BBD0-FF7A89D5D78B}"/>
            </c:ext>
          </c:extLst>
        </c:ser>
        <c:ser>
          <c:idx val="2"/>
          <c:order val="2"/>
          <c:tx>
            <c:strRef>
              <c:f>Sheet1!$A$4</c:f>
              <c:strCache>
                <c:ptCount val="1"/>
                <c:pt idx="0">
                  <c:v>Test not required </c:v>
                </c:pt>
              </c:strCache>
            </c:strRef>
          </c:tx>
          <c:spPr>
            <a:solidFill>
              <a:srgbClr val="AA1E73"/>
            </a:solidFill>
            <a:ln>
              <a:noFill/>
            </a:ln>
            <a:effectLst/>
          </c:spPr>
          <c:invertIfNegative val="0"/>
          <c:cat>
            <c:strRef>
              <c:f>Sheet1!$B$1:$E$1</c:f>
              <c:strCache>
                <c:ptCount val="4"/>
                <c:pt idx="0">
                  <c:v>FY17 Q2</c:v>
                </c:pt>
                <c:pt idx="1">
                  <c:v>FY17 Q4</c:v>
                </c:pt>
                <c:pt idx="2">
                  <c:v>FY18 Q2</c:v>
                </c:pt>
                <c:pt idx="3">
                  <c:v>FY18 Q4</c:v>
                </c:pt>
              </c:strCache>
            </c:strRef>
          </c:cat>
          <c:val>
            <c:numRef>
              <c:f>Sheet1!$B$4:$E$4</c:f>
              <c:numCache>
                <c:formatCode>#,##0</c:formatCode>
                <c:ptCount val="4"/>
                <c:pt idx="0">
                  <c:v>317332</c:v>
                </c:pt>
                <c:pt idx="1">
                  <c:v>540989</c:v>
                </c:pt>
                <c:pt idx="2">
                  <c:v>266603</c:v>
                </c:pt>
                <c:pt idx="3">
                  <c:v>445748</c:v>
                </c:pt>
              </c:numCache>
            </c:numRef>
          </c:val>
          <c:extLst>
            <c:ext xmlns:c16="http://schemas.microsoft.com/office/drawing/2014/chart" uri="{C3380CC4-5D6E-409C-BE32-E72D297353CC}">
              <c16:uniqueId val="{00000002-B6AE-446F-BBD0-FF7A89D5D78B}"/>
            </c:ext>
          </c:extLst>
        </c:ser>
        <c:ser>
          <c:idx val="3"/>
          <c:order val="3"/>
          <c:tx>
            <c:strRef>
              <c:f>Sheet1!$A$5</c:f>
              <c:strCache>
                <c:ptCount val="1"/>
                <c:pt idx="0">
                  <c:v>Unknown</c:v>
                </c:pt>
              </c:strCache>
            </c:strRef>
          </c:tx>
          <c:spPr>
            <a:solidFill>
              <a:srgbClr val="ECCE18"/>
            </a:solidFill>
            <a:ln>
              <a:solidFill>
                <a:srgbClr val="ECCE18"/>
              </a:solidFill>
            </a:ln>
            <a:effectLst/>
          </c:spPr>
          <c:invertIfNegative val="0"/>
          <c:cat>
            <c:strRef>
              <c:f>Sheet1!$B$1:$E$1</c:f>
              <c:strCache>
                <c:ptCount val="4"/>
                <c:pt idx="0">
                  <c:v>FY17 Q2</c:v>
                </c:pt>
                <c:pt idx="1">
                  <c:v>FY17 Q4</c:v>
                </c:pt>
                <c:pt idx="2">
                  <c:v>FY18 Q2</c:v>
                </c:pt>
                <c:pt idx="3">
                  <c:v>FY18 Q4</c:v>
                </c:pt>
              </c:strCache>
            </c:strRef>
          </c:cat>
          <c:val>
            <c:numRef>
              <c:f>Sheet1!$B$5:$E$5</c:f>
              <c:numCache>
                <c:formatCode>#,##0</c:formatCode>
                <c:ptCount val="4"/>
                <c:pt idx="0">
                  <c:v>2268261</c:v>
                </c:pt>
                <c:pt idx="1">
                  <c:v>1877291</c:v>
                </c:pt>
                <c:pt idx="2">
                  <c:v>1352800</c:v>
                </c:pt>
                <c:pt idx="3">
                  <c:v>1238440</c:v>
                </c:pt>
              </c:numCache>
            </c:numRef>
          </c:val>
          <c:extLst>
            <c:ext xmlns:c16="http://schemas.microsoft.com/office/drawing/2014/chart" uri="{C3380CC4-5D6E-409C-BE32-E72D297353CC}">
              <c16:uniqueId val="{00000003-B6AE-446F-BBD0-FF7A89D5D78B}"/>
            </c:ext>
          </c:extLst>
        </c:ser>
        <c:dLbls>
          <c:showLegendKey val="0"/>
          <c:showVal val="0"/>
          <c:showCatName val="0"/>
          <c:showSerName val="0"/>
          <c:showPercent val="0"/>
          <c:showBubbleSize val="0"/>
        </c:dLbls>
        <c:gapWidth val="100"/>
        <c:overlap val="100"/>
        <c:axId val="640051872"/>
        <c:axId val="640051216"/>
      </c:barChart>
      <c:catAx>
        <c:axId val="640051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640051216"/>
        <c:crosses val="autoZero"/>
        <c:auto val="1"/>
        <c:lblAlgn val="ctr"/>
        <c:lblOffset val="100"/>
        <c:noMultiLvlLbl val="0"/>
      </c:catAx>
      <c:valAx>
        <c:axId val="640051216"/>
        <c:scaling>
          <c:orientation val="minMax"/>
        </c:scaling>
        <c:delete val="0"/>
        <c:axPos val="l"/>
        <c:majorGridlines>
          <c:spPr>
            <a:ln w="9525" cap="flat" cmpd="sng" algn="ctr">
              <a:solidFill>
                <a:sysClr val="window" lastClr="FFFFFF"/>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640051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Century Gothic" panose="020B050202020202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684988040512342E-2"/>
          <c:y val="0"/>
          <c:w val="0.96740407652038862"/>
          <c:h val="0.82153942185291629"/>
        </c:manualLayout>
      </c:layout>
      <c:barChart>
        <c:barDir val="col"/>
        <c:grouping val="clustered"/>
        <c:varyColors val="0"/>
        <c:ser>
          <c:idx val="0"/>
          <c:order val="0"/>
          <c:tx>
            <c:strRef>
              <c:f>Sheet1!$B$1</c:f>
              <c:strCache>
                <c:ptCount val="1"/>
                <c:pt idx="0">
                  <c:v>Series 1</c:v>
                </c:pt>
              </c:strCache>
            </c:strRef>
          </c:tx>
          <c:spPr>
            <a:solidFill>
              <a:srgbClr val="60A19B"/>
            </a:solidFill>
            <a:ln>
              <a:noFill/>
            </a:ln>
            <a:effectLst/>
          </c:spPr>
          <c:invertIfNegative val="0"/>
          <c:cat>
            <c:strRef>
              <c:f>Sheet1!$A$2:$A$7</c:f>
              <c:strCache>
                <c:ptCount val="6"/>
                <c:pt idx="0">
                  <c:v>HIV unknown</c:v>
                </c:pt>
                <c:pt idx="1">
                  <c:v>Assessed for HIV risk</c:v>
                </c:pt>
                <c:pt idx="2">
                  <c:v>At-risk for HIV</c:v>
                </c:pt>
                <c:pt idx="3">
                  <c:v>Referred for HIV testing</c:v>
                </c:pt>
                <c:pt idx="4">
                  <c:v>HIV referral completed</c:v>
                </c:pt>
                <c:pt idx="5">
                  <c:v>HIV status reported</c:v>
                </c:pt>
              </c:strCache>
            </c:strRef>
          </c:cat>
          <c:val>
            <c:numRef>
              <c:f>Sheet1!$B$2:$B$7</c:f>
              <c:numCache>
                <c:formatCode>General</c:formatCode>
                <c:ptCount val="6"/>
                <c:pt idx="0">
                  <c:v>5</c:v>
                </c:pt>
                <c:pt idx="1">
                  <c:v>3.5</c:v>
                </c:pt>
                <c:pt idx="2">
                  <c:v>2</c:v>
                </c:pt>
                <c:pt idx="3">
                  <c:v>1</c:v>
                </c:pt>
                <c:pt idx="4">
                  <c:v>0.75</c:v>
                </c:pt>
                <c:pt idx="5">
                  <c:v>0.3</c:v>
                </c:pt>
              </c:numCache>
            </c:numRef>
          </c:val>
          <c:extLst>
            <c:ext xmlns:c16="http://schemas.microsoft.com/office/drawing/2014/chart" uri="{C3380CC4-5D6E-409C-BE32-E72D297353CC}">
              <c16:uniqueId val="{00000000-6753-4391-BB65-A3BEEDB3B4B4}"/>
            </c:ext>
          </c:extLst>
        </c:ser>
        <c:dLbls>
          <c:showLegendKey val="0"/>
          <c:showVal val="0"/>
          <c:showCatName val="0"/>
          <c:showSerName val="0"/>
          <c:showPercent val="0"/>
          <c:showBubbleSize val="0"/>
        </c:dLbls>
        <c:gapWidth val="100"/>
        <c:overlap val="-27"/>
        <c:axId val="422246968"/>
        <c:axId val="422249920"/>
      </c:barChart>
      <c:catAx>
        <c:axId val="422246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entury Gothic" panose="020B0502020202020204" pitchFamily="34" charset="0"/>
                <a:ea typeface="+mn-ea"/>
                <a:cs typeface="+mn-cs"/>
              </a:defRPr>
            </a:pPr>
            <a:endParaRPr lang="en-US"/>
          </a:p>
        </c:txPr>
        <c:crossAx val="422249920"/>
        <c:crosses val="autoZero"/>
        <c:auto val="1"/>
        <c:lblAlgn val="ctr"/>
        <c:lblOffset val="100"/>
        <c:noMultiLvlLbl val="0"/>
      </c:catAx>
      <c:valAx>
        <c:axId val="42224992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22246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014572354760798E-2"/>
          <c:y val="0.11953793793080938"/>
          <c:w val="0.96660580832562482"/>
          <c:h val="0.509551859100181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8C84"/>
              </a:solidFill>
              <a:ln>
                <a:noFill/>
              </a:ln>
              <a:effectLst/>
            </c:spPr>
            <c:extLst>
              <c:ext xmlns:c16="http://schemas.microsoft.com/office/drawing/2014/chart" uri="{C3380CC4-5D6E-409C-BE32-E72D297353CC}">
                <c16:uniqueId val="{00000000-C6BC-4D04-BDD0-8BE7350F6E83}"/>
              </c:ext>
            </c:extLst>
          </c:dPt>
          <c:dPt>
            <c:idx val="1"/>
            <c:invertIfNegative val="0"/>
            <c:bubble3D val="0"/>
            <c:spPr>
              <a:solidFill>
                <a:srgbClr val="A6C038"/>
              </a:solidFill>
              <a:ln>
                <a:noFill/>
              </a:ln>
              <a:effectLst/>
            </c:spPr>
            <c:extLst>
              <c:ext xmlns:c16="http://schemas.microsoft.com/office/drawing/2014/chart" uri="{C3380CC4-5D6E-409C-BE32-E72D297353CC}">
                <c16:uniqueId val="{00000001-C6BC-4D04-BDD0-8BE7350F6E83}"/>
              </c:ext>
            </c:extLst>
          </c:dPt>
          <c:dPt>
            <c:idx val="2"/>
            <c:invertIfNegative val="0"/>
            <c:bubble3D val="0"/>
            <c:spPr>
              <a:solidFill>
                <a:srgbClr val="ECCE18"/>
              </a:solidFill>
              <a:ln>
                <a:noFill/>
              </a:ln>
              <a:effectLst/>
            </c:spPr>
            <c:extLst>
              <c:ext xmlns:c16="http://schemas.microsoft.com/office/drawing/2014/chart" uri="{C3380CC4-5D6E-409C-BE32-E72D297353CC}">
                <c16:uniqueId val="{00000002-C6BC-4D04-BDD0-8BE7350F6E83}"/>
              </c:ext>
            </c:extLst>
          </c:dPt>
          <c:dPt>
            <c:idx val="3"/>
            <c:invertIfNegative val="0"/>
            <c:bubble3D val="0"/>
            <c:spPr>
              <a:solidFill>
                <a:srgbClr val="E6661F"/>
              </a:solidFill>
              <a:ln>
                <a:noFill/>
              </a:ln>
              <a:effectLst/>
            </c:spPr>
            <c:extLst>
              <c:ext xmlns:c16="http://schemas.microsoft.com/office/drawing/2014/chart" uri="{C3380CC4-5D6E-409C-BE32-E72D297353CC}">
                <c16:uniqueId val="{00000003-C6BC-4D04-BDD0-8BE7350F6E83}"/>
              </c:ext>
            </c:extLst>
          </c:dPt>
          <c:dPt>
            <c:idx val="5"/>
            <c:invertIfNegative val="0"/>
            <c:bubble3D val="0"/>
            <c:spPr>
              <a:solidFill>
                <a:srgbClr val="AA1E73"/>
              </a:solidFill>
              <a:ln>
                <a:noFill/>
              </a:ln>
              <a:effectLst/>
            </c:spPr>
            <c:extLst>
              <c:ext xmlns:c16="http://schemas.microsoft.com/office/drawing/2014/chart" uri="{C3380CC4-5D6E-409C-BE32-E72D297353CC}">
                <c16:uniqueId val="{00000004-C6BC-4D04-BDD0-8BE7350F6E83}"/>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Below 18</c:v>
                </c:pt>
                <c:pt idx="1">
                  <c:v>Status unknown</c:v>
                </c:pt>
                <c:pt idx="2">
                  <c:v>Risk assessed</c:v>
                </c:pt>
                <c:pt idx="3">
                  <c:v>At risk</c:v>
                </c:pt>
                <c:pt idx="4">
                  <c:v>Referred for HTS</c:v>
                </c:pt>
                <c:pt idx="5">
                  <c:v>Referred tested HIV-negative</c:v>
                </c:pt>
                <c:pt idx="6">
                  <c:v>Referred tested HIV-positive</c:v>
                </c:pt>
              </c:strCache>
            </c:strRef>
          </c:cat>
          <c:val>
            <c:numRef>
              <c:f>Sheet1!$B$2:$B$8</c:f>
              <c:numCache>
                <c:formatCode>#,##0</c:formatCode>
                <c:ptCount val="7"/>
                <c:pt idx="0">
                  <c:v>77560</c:v>
                </c:pt>
                <c:pt idx="1">
                  <c:v>30697</c:v>
                </c:pt>
                <c:pt idx="2">
                  <c:v>25577</c:v>
                </c:pt>
                <c:pt idx="3">
                  <c:v>13095</c:v>
                </c:pt>
                <c:pt idx="4">
                  <c:v>5533</c:v>
                </c:pt>
                <c:pt idx="5">
                  <c:v>2349</c:v>
                </c:pt>
                <c:pt idx="6" formatCode="General">
                  <c:v>2</c:v>
                </c:pt>
              </c:numCache>
            </c:numRef>
          </c:val>
          <c:extLst>
            <c:ext xmlns:c16="http://schemas.microsoft.com/office/drawing/2014/chart" uri="{C3380CC4-5D6E-409C-BE32-E72D297353CC}">
              <c16:uniqueId val="{00000000-1FEF-4714-B998-D57B3CB0597D}"/>
            </c:ext>
          </c:extLst>
        </c:ser>
        <c:dLbls>
          <c:dLblPos val="outEnd"/>
          <c:showLegendKey val="0"/>
          <c:showVal val="1"/>
          <c:showCatName val="0"/>
          <c:showSerName val="0"/>
          <c:showPercent val="0"/>
          <c:showBubbleSize val="0"/>
        </c:dLbls>
        <c:gapWidth val="100"/>
        <c:overlap val="-27"/>
        <c:axId val="414333784"/>
        <c:axId val="414332472"/>
      </c:barChart>
      <c:catAx>
        <c:axId val="414333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Century Gothic" panose="020B0502020202020204" pitchFamily="34" charset="0"/>
                <a:ea typeface="+mn-ea"/>
                <a:cs typeface="+mn-cs"/>
              </a:defRPr>
            </a:pPr>
            <a:endParaRPr lang="en-US"/>
          </a:p>
        </c:txPr>
        <c:crossAx val="414332472"/>
        <c:crosses val="autoZero"/>
        <c:auto val="1"/>
        <c:lblAlgn val="ctr"/>
        <c:lblOffset val="100"/>
        <c:noMultiLvlLbl val="0"/>
      </c:catAx>
      <c:valAx>
        <c:axId val="414332472"/>
        <c:scaling>
          <c:orientation val="minMax"/>
        </c:scaling>
        <c:delete val="1"/>
        <c:axPos val="l"/>
        <c:majorGridlines>
          <c:spPr>
            <a:ln w="9525" cap="flat" cmpd="sng" algn="ctr">
              <a:solidFill>
                <a:schemeClr val="bg1"/>
              </a:solidFill>
              <a:round/>
            </a:ln>
            <a:effectLst/>
          </c:spPr>
        </c:majorGridlines>
        <c:numFmt formatCode="#,##0" sourceLinked="1"/>
        <c:majorTickMark val="none"/>
        <c:minorTickMark val="none"/>
        <c:tickLblPos val="nextTo"/>
        <c:crossAx val="414333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Century Gothic" panose="020B0502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E7661F"/>
              </a:solidFill>
              <a:ln>
                <a:noFill/>
              </a:ln>
              <a:effectLst/>
            </c:spPr>
            <c:extLst>
              <c:ext xmlns:c16="http://schemas.microsoft.com/office/drawing/2014/chart" uri="{C3380CC4-5D6E-409C-BE32-E72D297353CC}">
                <c16:uniqueId val="{00000000-4709-4F33-981D-12488AD837F6}"/>
              </c:ext>
            </c:extLst>
          </c:dPt>
          <c:dPt>
            <c:idx val="1"/>
            <c:invertIfNegative val="0"/>
            <c:bubble3D val="0"/>
            <c:spPr>
              <a:solidFill>
                <a:srgbClr val="008C84"/>
              </a:solidFill>
              <a:ln>
                <a:noFill/>
              </a:ln>
              <a:effectLst/>
            </c:spPr>
            <c:extLst>
              <c:ext xmlns:c16="http://schemas.microsoft.com/office/drawing/2014/chart" uri="{C3380CC4-5D6E-409C-BE32-E72D297353CC}">
                <c16:uniqueId val="{00000001-4709-4F33-981D-12488AD837F6}"/>
              </c:ext>
            </c:extLst>
          </c:dPt>
          <c:dPt>
            <c:idx val="2"/>
            <c:invertIfNegative val="0"/>
            <c:bubble3D val="0"/>
            <c:spPr>
              <a:solidFill>
                <a:srgbClr val="AA1E73"/>
              </a:solidFill>
              <a:ln>
                <a:noFill/>
              </a:ln>
              <a:effectLst/>
            </c:spPr>
            <c:extLst>
              <c:ext xmlns:c16="http://schemas.microsoft.com/office/drawing/2014/chart" uri="{C3380CC4-5D6E-409C-BE32-E72D297353CC}">
                <c16:uniqueId val="{00000002-4709-4F33-981D-12488AD837F6}"/>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OVC HIV risk assessed</c:v>
                </c:pt>
                <c:pt idx="1">
                  <c:v>At-risk OVC referred for testing</c:v>
                </c:pt>
                <c:pt idx="2">
                  <c:v>OVC tested for HIV</c:v>
                </c:pt>
                <c:pt idx="3">
                  <c:v>Test HIV-positive</c:v>
                </c:pt>
                <c:pt idx="4">
                  <c:v>Linked to ART</c:v>
                </c:pt>
              </c:strCache>
            </c:strRef>
          </c:cat>
          <c:val>
            <c:numRef>
              <c:f>Sheet1!$B$2:$B$6</c:f>
              <c:numCache>
                <c:formatCode>#,##0</c:formatCode>
                <c:ptCount val="5"/>
                <c:pt idx="0">
                  <c:v>41512</c:v>
                </c:pt>
                <c:pt idx="1">
                  <c:v>4523</c:v>
                </c:pt>
                <c:pt idx="2">
                  <c:v>3426</c:v>
                </c:pt>
                <c:pt idx="3">
                  <c:v>8</c:v>
                </c:pt>
                <c:pt idx="4">
                  <c:v>8</c:v>
                </c:pt>
              </c:numCache>
            </c:numRef>
          </c:val>
          <c:extLst>
            <c:ext xmlns:c16="http://schemas.microsoft.com/office/drawing/2014/chart" uri="{C3380CC4-5D6E-409C-BE32-E72D297353CC}">
              <c16:uniqueId val="{00000000-A243-4887-8B84-434522E1B01A}"/>
            </c:ext>
          </c:extLst>
        </c:ser>
        <c:dLbls>
          <c:dLblPos val="outEnd"/>
          <c:showLegendKey val="0"/>
          <c:showVal val="1"/>
          <c:showCatName val="0"/>
          <c:showSerName val="0"/>
          <c:showPercent val="0"/>
          <c:showBubbleSize val="0"/>
        </c:dLbls>
        <c:gapWidth val="100"/>
        <c:overlap val="-27"/>
        <c:axId val="414333784"/>
        <c:axId val="414332472"/>
      </c:barChart>
      <c:catAx>
        <c:axId val="414333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entury Gothic" panose="020B0502020202020204" pitchFamily="34" charset="0"/>
                <a:ea typeface="+mn-ea"/>
                <a:cs typeface="+mn-cs"/>
              </a:defRPr>
            </a:pPr>
            <a:endParaRPr lang="en-US"/>
          </a:p>
        </c:txPr>
        <c:crossAx val="414332472"/>
        <c:crosses val="autoZero"/>
        <c:auto val="1"/>
        <c:lblAlgn val="ctr"/>
        <c:lblOffset val="100"/>
        <c:noMultiLvlLbl val="0"/>
      </c:catAx>
      <c:valAx>
        <c:axId val="414332472"/>
        <c:scaling>
          <c:orientation val="minMax"/>
        </c:scaling>
        <c:delete val="1"/>
        <c:axPos val="l"/>
        <c:majorGridlines>
          <c:spPr>
            <a:ln w="9525" cap="flat" cmpd="sng" algn="ctr">
              <a:solidFill>
                <a:schemeClr val="bg1"/>
              </a:solidFill>
              <a:round/>
            </a:ln>
            <a:effectLst/>
          </c:spPr>
        </c:majorGridlines>
        <c:numFmt formatCode="#,##0" sourceLinked="1"/>
        <c:majorTickMark val="none"/>
        <c:minorTickMark val="none"/>
        <c:tickLblPos val="nextTo"/>
        <c:crossAx val="41433378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Century Gothic" panose="020B0502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Known</c:v>
                </c:pt>
              </c:strCache>
            </c:strRef>
          </c:tx>
          <c:spPr>
            <a:solidFill>
              <a:srgbClr val="008C8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1</c:v>
                </c:pt>
                <c:pt idx="1">
                  <c:v>2</c:v>
                </c:pt>
                <c:pt idx="2">
                  <c:v>3</c:v>
                </c:pt>
                <c:pt idx="3">
                  <c:v>4</c:v>
                </c:pt>
                <c:pt idx="4">
                  <c:v>5</c:v>
                </c:pt>
                <c:pt idx="5">
                  <c:v>6</c:v>
                </c:pt>
                <c:pt idx="6">
                  <c:v>7</c:v>
                </c:pt>
              </c:numCache>
            </c:numRef>
          </c:cat>
          <c:val>
            <c:numRef>
              <c:f>Sheet1!$B$2:$B$8</c:f>
              <c:numCache>
                <c:formatCode>General</c:formatCode>
                <c:ptCount val="7"/>
                <c:pt idx="0">
                  <c:v>0.45</c:v>
                </c:pt>
                <c:pt idx="1">
                  <c:v>0.35</c:v>
                </c:pt>
                <c:pt idx="2">
                  <c:v>0.82</c:v>
                </c:pt>
                <c:pt idx="3">
                  <c:v>0.95</c:v>
                </c:pt>
                <c:pt idx="4">
                  <c:v>0.7</c:v>
                </c:pt>
                <c:pt idx="5">
                  <c:v>0.71</c:v>
                </c:pt>
                <c:pt idx="6">
                  <c:v>0.65</c:v>
                </c:pt>
              </c:numCache>
            </c:numRef>
          </c:val>
          <c:extLst>
            <c:ext xmlns:c16="http://schemas.microsoft.com/office/drawing/2014/chart" uri="{C3380CC4-5D6E-409C-BE32-E72D297353CC}">
              <c16:uniqueId val="{00000000-DB74-4740-9327-8B700DE63FD8}"/>
            </c:ext>
          </c:extLst>
        </c:ser>
        <c:ser>
          <c:idx val="1"/>
          <c:order val="1"/>
          <c:tx>
            <c:strRef>
              <c:f>Sheet1!$C$1</c:f>
              <c:strCache>
                <c:ptCount val="1"/>
                <c:pt idx="0">
                  <c:v>Unknown</c:v>
                </c:pt>
              </c:strCache>
            </c:strRef>
          </c:tx>
          <c:spPr>
            <a:solidFill>
              <a:srgbClr val="A6C038"/>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1</c:v>
                </c:pt>
                <c:pt idx="1">
                  <c:v>2</c:v>
                </c:pt>
                <c:pt idx="2">
                  <c:v>3</c:v>
                </c:pt>
                <c:pt idx="3">
                  <c:v>4</c:v>
                </c:pt>
                <c:pt idx="4">
                  <c:v>5</c:v>
                </c:pt>
                <c:pt idx="5">
                  <c:v>6</c:v>
                </c:pt>
                <c:pt idx="6">
                  <c:v>7</c:v>
                </c:pt>
              </c:numCache>
            </c:numRef>
          </c:cat>
          <c:val>
            <c:numRef>
              <c:f>Sheet1!$C$2:$C$8</c:f>
              <c:numCache>
                <c:formatCode>General</c:formatCode>
                <c:ptCount val="7"/>
                <c:pt idx="0">
                  <c:v>0.55000000000000004</c:v>
                </c:pt>
                <c:pt idx="1">
                  <c:v>0.65</c:v>
                </c:pt>
                <c:pt idx="2">
                  <c:v>0.18</c:v>
                </c:pt>
                <c:pt idx="3">
                  <c:v>0.5</c:v>
                </c:pt>
                <c:pt idx="4">
                  <c:v>0.3</c:v>
                </c:pt>
                <c:pt idx="5">
                  <c:v>0.28999999999999998</c:v>
                </c:pt>
                <c:pt idx="6">
                  <c:v>0.35</c:v>
                </c:pt>
              </c:numCache>
            </c:numRef>
          </c:val>
          <c:extLst>
            <c:ext xmlns:c16="http://schemas.microsoft.com/office/drawing/2014/chart" uri="{C3380CC4-5D6E-409C-BE32-E72D297353CC}">
              <c16:uniqueId val="{00000001-DB74-4740-9327-8B700DE63FD8}"/>
            </c:ext>
          </c:extLst>
        </c:ser>
        <c:dLbls>
          <c:showLegendKey val="0"/>
          <c:showVal val="0"/>
          <c:showCatName val="0"/>
          <c:showSerName val="0"/>
          <c:showPercent val="0"/>
          <c:showBubbleSize val="0"/>
        </c:dLbls>
        <c:gapWidth val="100"/>
        <c:overlap val="100"/>
        <c:axId val="529977984"/>
        <c:axId val="529981264"/>
      </c:barChart>
      <c:catAx>
        <c:axId val="52997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29981264"/>
        <c:crosses val="autoZero"/>
        <c:auto val="1"/>
        <c:lblAlgn val="ctr"/>
        <c:lblOffset val="100"/>
        <c:noMultiLvlLbl val="0"/>
      </c:catAx>
      <c:valAx>
        <c:axId val="529981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29977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553279551022117E-2"/>
          <c:y val="2.3636054169707883E-2"/>
          <c:w val="0.97603464812986684"/>
          <c:h val="0.7887146554702492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A6C038"/>
              </a:solidFill>
              <a:ln>
                <a:noFill/>
              </a:ln>
              <a:effectLst/>
            </c:spPr>
            <c:extLst>
              <c:ext xmlns:c16="http://schemas.microsoft.com/office/drawing/2014/chart" uri="{C3380CC4-5D6E-409C-BE32-E72D297353CC}">
                <c16:uniqueId val="{00000000-8448-4066-BC5E-C443C20C1BC4}"/>
              </c:ext>
            </c:extLst>
          </c:dPt>
          <c:dPt>
            <c:idx val="1"/>
            <c:invertIfNegative val="0"/>
            <c:bubble3D val="0"/>
            <c:spPr>
              <a:solidFill>
                <a:srgbClr val="008C84"/>
              </a:solidFill>
              <a:ln>
                <a:noFill/>
              </a:ln>
              <a:effectLst/>
            </c:spPr>
            <c:extLst>
              <c:ext xmlns:c16="http://schemas.microsoft.com/office/drawing/2014/chart" uri="{C3380CC4-5D6E-409C-BE32-E72D297353CC}">
                <c16:uniqueId val="{00000001-8448-4066-BC5E-C443C20C1BC4}"/>
              </c:ext>
            </c:extLst>
          </c:dPt>
          <c:dPt>
            <c:idx val="2"/>
            <c:invertIfNegative val="0"/>
            <c:bubble3D val="0"/>
            <c:spPr>
              <a:solidFill>
                <a:srgbClr val="AA1E73"/>
              </a:solidFill>
              <a:ln>
                <a:noFill/>
              </a:ln>
              <a:effectLst/>
            </c:spPr>
            <c:extLst>
              <c:ext xmlns:c16="http://schemas.microsoft.com/office/drawing/2014/chart" uri="{C3380CC4-5D6E-409C-BE32-E72D297353CC}">
                <c16:uniqueId val="{00000002-8448-4066-BC5E-C443C20C1BC4}"/>
              </c:ext>
            </c:extLst>
          </c:dPt>
          <c:dPt>
            <c:idx val="3"/>
            <c:invertIfNegative val="0"/>
            <c:bubble3D val="0"/>
            <c:spPr>
              <a:solidFill>
                <a:srgbClr val="ECCE18"/>
              </a:solidFill>
              <a:ln>
                <a:noFill/>
              </a:ln>
              <a:effectLst/>
            </c:spPr>
            <c:extLst>
              <c:ext xmlns:c16="http://schemas.microsoft.com/office/drawing/2014/chart" uri="{C3380CC4-5D6E-409C-BE32-E72D297353CC}">
                <c16:uniqueId val="{00000003-8448-4066-BC5E-C443C20C1BC4}"/>
              </c:ext>
            </c:extLst>
          </c:dPt>
          <c:dPt>
            <c:idx val="4"/>
            <c:invertIfNegative val="0"/>
            <c:bubble3D val="0"/>
            <c:spPr>
              <a:solidFill>
                <a:srgbClr val="E6661F"/>
              </a:solidFill>
              <a:ln>
                <a:noFill/>
              </a:ln>
              <a:effectLst/>
            </c:spPr>
            <c:extLst>
              <c:ext xmlns:c16="http://schemas.microsoft.com/office/drawing/2014/chart" uri="{C3380CC4-5D6E-409C-BE32-E72D297353CC}">
                <c16:uniqueId val="{00000004-8448-4066-BC5E-C443C20C1BC4}"/>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OVC on case management</c:v>
                </c:pt>
                <c:pt idx="1">
                  <c:v>OVC              on ART</c:v>
                </c:pt>
                <c:pt idx="2">
                  <c:v>OVC who         had viral          load test</c:v>
                </c:pt>
                <c:pt idx="3">
                  <c:v>OVC with        viral load suppression</c:v>
                </c:pt>
                <c:pt idx="4">
                  <c:v>OVC with       high viral         load</c:v>
                </c:pt>
              </c:strCache>
            </c:strRef>
          </c:cat>
          <c:val>
            <c:numRef>
              <c:f>Sheet1!$B$2:$B$6</c:f>
              <c:numCache>
                <c:formatCode>#,##0</c:formatCode>
                <c:ptCount val="5"/>
                <c:pt idx="0">
                  <c:v>2835</c:v>
                </c:pt>
                <c:pt idx="1">
                  <c:v>2835</c:v>
                </c:pt>
                <c:pt idx="2">
                  <c:v>1353</c:v>
                </c:pt>
                <c:pt idx="3">
                  <c:v>675</c:v>
                </c:pt>
                <c:pt idx="4">
                  <c:v>678</c:v>
                </c:pt>
              </c:numCache>
            </c:numRef>
          </c:val>
          <c:extLst>
            <c:ext xmlns:c16="http://schemas.microsoft.com/office/drawing/2014/chart" uri="{C3380CC4-5D6E-409C-BE32-E72D297353CC}">
              <c16:uniqueId val="{00000000-58D3-4633-A78F-536BA916AB00}"/>
            </c:ext>
          </c:extLst>
        </c:ser>
        <c:dLbls>
          <c:dLblPos val="outEnd"/>
          <c:showLegendKey val="0"/>
          <c:showVal val="1"/>
          <c:showCatName val="0"/>
          <c:showSerName val="0"/>
          <c:showPercent val="0"/>
          <c:showBubbleSize val="0"/>
        </c:dLbls>
        <c:gapWidth val="100"/>
        <c:overlap val="-27"/>
        <c:axId val="414333784"/>
        <c:axId val="414332472"/>
      </c:barChart>
      <c:catAx>
        <c:axId val="414333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crossAx val="414332472"/>
        <c:crosses val="autoZero"/>
        <c:auto val="1"/>
        <c:lblAlgn val="ctr"/>
        <c:lblOffset val="100"/>
        <c:noMultiLvlLbl val="0"/>
      </c:catAx>
      <c:valAx>
        <c:axId val="414332472"/>
        <c:scaling>
          <c:orientation val="minMax"/>
        </c:scaling>
        <c:delete val="1"/>
        <c:axPos val="l"/>
        <c:majorGridlines>
          <c:spPr>
            <a:ln w="9525" cap="flat" cmpd="sng" algn="ctr">
              <a:solidFill>
                <a:schemeClr val="bg1"/>
              </a:solidFill>
              <a:round/>
            </a:ln>
            <a:effectLst/>
          </c:spPr>
        </c:majorGridlines>
        <c:numFmt formatCode="#,##0" sourceLinked="1"/>
        <c:majorTickMark val="none"/>
        <c:minorTickMark val="none"/>
        <c:tickLblPos val="nextTo"/>
        <c:crossAx val="414333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CF2E5-985B-4AD9-8F58-FD04EA19311B}" type="datetimeFigureOut">
              <a:rPr lang="en-US" smtClean="0"/>
              <a:t>7/20/2019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F4557-4390-4E57-A035-9864CF597069}" type="slidenum">
              <a:rPr lang="en-US" smtClean="0"/>
              <a:t>‹#›</a:t>
            </a:fld>
            <a:endParaRPr lang="en-US"/>
          </a:p>
        </p:txBody>
      </p:sp>
    </p:spTree>
    <p:extLst>
      <p:ext uri="{BB962C8B-B14F-4D97-AF65-F5344CB8AC3E}">
        <p14:creationId xmlns:p14="http://schemas.microsoft.com/office/powerpoint/2010/main" val="31023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r>
              <a:rPr lang="en-US" dirty="0"/>
              <a:t>Describe HISSM, it’s purpose and uses, including to give a common framework and language to HIS and means to approach HIS strengthening, breaking it into digestible pieces to achieve HIS performance.</a:t>
            </a:r>
          </a:p>
          <a:p>
            <a:r>
              <a:rPr lang="en-US" dirty="0"/>
              <a:t>Model being used now in a number of contexts and countries for assessments and planning purposes.</a:t>
            </a:r>
          </a:p>
        </p:txBody>
      </p:sp>
    </p:spTree>
    <p:extLst>
      <p:ext uri="{BB962C8B-B14F-4D97-AF65-F5344CB8AC3E}">
        <p14:creationId xmlns:p14="http://schemas.microsoft.com/office/powerpoint/2010/main" val="2063236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r>
              <a:rPr lang="en-US" dirty="0">
                <a:latin typeface="Century Gothic" panose="020B0502020202020204" pitchFamily="34" charset="0"/>
              </a:rPr>
              <a:t>The interoperability toolkit was published in December 2017 and is available on MEASURE Evaluation and HDC websites</a:t>
            </a:r>
            <a:endParaRPr lang="en-US" dirty="0"/>
          </a:p>
        </p:txBody>
      </p:sp>
    </p:spTree>
    <p:extLst>
      <p:ext uri="{BB962C8B-B14F-4D97-AF65-F5344CB8AC3E}">
        <p14:creationId xmlns:p14="http://schemas.microsoft.com/office/powerpoint/2010/main" val="2381142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pPr defTabSz="829635">
              <a:defRPr/>
            </a:pPr>
            <a:r>
              <a:rPr lang="en-US" dirty="0">
                <a:latin typeface="Century Gothic" panose="020B0502020202020204" pitchFamily="34" charset="0"/>
              </a:rPr>
              <a:t>As I mentioned earlier, the DATIM4U team of MEASURE contributed to the HIS interoperability toolkit and the toolkit was informed by the HIS Strengthening model and other similar frameworks. It has three domains that is leadership and governance, human resources and technology and related sub-domains.</a:t>
            </a:r>
          </a:p>
          <a:p>
            <a:endParaRPr lang="en-US" dirty="0">
              <a:latin typeface="Century Gothic" panose="020B0502020202020204" pitchFamily="34" charset="0"/>
            </a:endParaRPr>
          </a:p>
        </p:txBody>
      </p:sp>
    </p:spTree>
    <p:extLst>
      <p:ext uri="{BB962C8B-B14F-4D97-AF65-F5344CB8AC3E}">
        <p14:creationId xmlns:p14="http://schemas.microsoft.com/office/powerpoint/2010/main" val="2071593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pPr defTabSz="829635">
              <a:defRPr/>
            </a:pPr>
            <a:r>
              <a:rPr lang="en-US" dirty="0"/>
              <a:t>This toolkit was also developed in collaboration with HDC. Many countries have completed assessments and more in progress in east Africa. The assessment has informed digital profile of country. Uganda drafted its privacy guidelines based on the findings of the assessment. Also, published a comparative document describing HIS Stages, HIS Interoperability, Digital Health Investment Review Tool, Global Digital Health Index, Digital Health Atlas and the Global Goods Maturity Model.</a:t>
            </a:r>
          </a:p>
          <a:p>
            <a:endParaRPr lang="en-US" dirty="0"/>
          </a:p>
          <a:p>
            <a:endParaRPr lang="en-US" dirty="0"/>
          </a:p>
          <a:p>
            <a:endParaRPr lang="en-US" dirty="0"/>
          </a:p>
        </p:txBody>
      </p:sp>
    </p:spTree>
    <p:extLst>
      <p:ext uri="{BB962C8B-B14F-4D97-AF65-F5344CB8AC3E}">
        <p14:creationId xmlns:p14="http://schemas.microsoft.com/office/powerpoint/2010/main" val="3401991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r>
              <a:rPr lang="en-US" dirty="0"/>
              <a:t>And expand to how we think about other common HIS terms</a:t>
            </a:r>
          </a:p>
        </p:txBody>
      </p:sp>
    </p:spTree>
    <p:extLst>
      <p:ext uri="{BB962C8B-B14F-4D97-AF65-F5344CB8AC3E}">
        <p14:creationId xmlns:p14="http://schemas.microsoft.com/office/powerpoint/2010/main" val="3280360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r>
              <a:rPr lang="en-ZA" dirty="0">
                <a:latin typeface="Century Gothic" panose="020B0502020202020204" pitchFamily="34" charset="0"/>
              </a:rPr>
              <a:t>Adult HIV Prevalence 1.1% (2017)</a:t>
            </a:r>
          </a:p>
          <a:p>
            <a:r>
              <a:rPr lang="en-ZA" dirty="0">
                <a:latin typeface="Century Gothic" panose="020B0502020202020204" pitchFamily="34" charset="0"/>
              </a:rPr>
              <a:t>Problem: </a:t>
            </a:r>
            <a:r>
              <a:rPr lang="en-ZA" sz="1100" dirty="0">
                <a:latin typeface="Century Gothic" panose="020B0502020202020204" pitchFamily="34" charset="0"/>
              </a:rPr>
              <a:t>multiple siloed data collection systems for routine data, HIV/AIDS data, and community-based data</a:t>
            </a:r>
          </a:p>
          <a:p>
            <a:r>
              <a:rPr lang="en-US" sz="1100" dirty="0">
                <a:latin typeface="Century Gothic" panose="020B0502020202020204" pitchFamily="34" charset="0"/>
              </a:rPr>
              <a:t>PRISM Assessment 2013 guided interventions</a:t>
            </a:r>
          </a:p>
          <a:p>
            <a:r>
              <a:rPr lang="en-US" sz="1100" dirty="0">
                <a:latin typeface="Century Gothic" panose="020B0502020202020204" pitchFamily="34" charset="0"/>
              </a:rPr>
              <a:t>Key interventions: </a:t>
            </a:r>
          </a:p>
          <a:p>
            <a:pPr defTabSz="829635">
              <a:defRPr/>
            </a:pPr>
            <a:r>
              <a:rPr lang="en-ZA" sz="1100" dirty="0">
                <a:latin typeface="Century Gothic" panose="020B0502020202020204" pitchFamily="34" charset="0"/>
              </a:rPr>
              <a:t>Developed and integrated an HIV/AIDS database into </a:t>
            </a:r>
            <a:r>
              <a:rPr lang="en-ZA" sz="1100" dirty="0" err="1">
                <a:latin typeface="Century Gothic" panose="020B0502020202020204" pitchFamily="34" charset="0"/>
              </a:rPr>
              <a:t>GESIS</a:t>
            </a:r>
            <a:r>
              <a:rPr lang="en-ZA" sz="1100" dirty="0">
                <a:latin typeface="Century Gothic" panose="020B0502020202020204" pitchFamily="34" charset="0"/>
              </a:rPr>
              <a:t> platform and then migrated that into an HIV module in </a:t>
            </a:r>
            <a:r>
              <a:rPr lang="en-ZA" sz="1100" dirty="0" err="1">
                <a:latin typeface="Century Gothic" panose="020B0502020202020204" pitchFamily="34" charset="0"/>
              </a:rPr>
              <a:t>DHIS</a:t>
            </a:r>
            <a:r>
              <a:rPr lang="en-ZA" sz="1100" dirty="0">
                <a:latin typeface="Century Gothic" panose="020B0502020202020204" pitchFamily="34" charset="0"/>
              </a:rPr>
              <a:t> 2;</a:t>
            </a:r>
          </a:p>
          <a:p>
            <a:r>
              <a:rPr lang="en-ZA" sz="1100" dirty="0">
                <a:latin typeface="Century Gothic" panose="020B0502020202020204" pitchFamily="34" charset="0"/>
              </a:rPr>
              <a:t>improving facility-based information systems; building a harmonized community-based information system, and improving the </a:t>
            </a:r>
            <a:r>
              <a:rPr lang="en-ZA" sz="1100" dirty="0" err="1">
                <a:latin typeface="Century Gothic" panose="020B0502020202020204" pitchFamily="34" charset="0"/>
              </a:rPr>
              <a:t>M&amp;E</a:t>
            </a:r>
            <a:r>
              <a:rPr lang="en-ZA" sz="1100" dirty="0">
                <a:latin typeface="Century Gothic" panose="020B0502020202020204" pitchFamily="34" charset="0"/>
              </a:rPr>
              <a:t> system for the </a:t>
            </a:r>
            <a:r>
              <a:rPr lang="en-ZA" sz="1100" dirty="0" err="1">
                <a:latin typeface="Century Gothic" panose="020B0502020202020204" pitchFamily="34" charset="0"/>
              </a:rPr>
              <a:t>NACP</a:t>
            </a:r>
            <a:r>
              <a:rPr lang="en-ZA" sz="1100" dirty="0">
                <a:latin typeface="Century Gothic" panose="020B0502020202020204" pitchFamily="34" charset="0"/>
              </a:rPr>
              <a:t>;</a:t>
            </a:r>
            <a:endParaRPr lang="en-US" sz="1100" dirty="0">
              <a:latin typeface="Century Gothic" panose="020B0502020202020204" pitchFamily="34" charset="0"/>
            </a:endParaRPr>
          </a:p>
          <a:p>
            <a:r>
              <a:rPr lang="en-US" sz="1100" dirty="0">
                <a:latin typeface="Century Gothic" panose="020B0502020202020204" pitchFamily="34" charset="0"/>
              </a:rPr>
              <a:t>PRISM monitoring tools also integrated as a component of supervisory tools for checking data quality and use of information</a:t>
            </a:r>
            <a:endParaRPr lang="en-ZA" dirty="0">
              <a:latin typeface="Century Gothic" panose="020B0502020202020204" pitchFamily="34" charset="0"/>
            </a:endParaRPr>
          </a:p>
        </p:txBody>
      </p:sp>
    </p:spTree>
    <p:extLst>
      <p:ext uri="{BB962C8B-B14F-4D97-AF65-F5344CB8AC3E}">
        <p14:creationId xmlns:p14="http://schemas.microsoft.com/office/powerpoint/2010/main" val="4006466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2584450" y="860425"/>
            <a:ext cx="4127500" cy="2322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930227" y="3311591"/>
            <a:ext cx="7435946" cy="2709995"/>
          </a:xfrm>
          <a:prstGeom prst="rect">
            <a:avLst/>
          </a:prstGeom>
          <a:noFill/>
          <a:ln>
            <a:noFill/>
          </a:ln>
        </p:spPr>
        <p:txBody>
          <a:bodyPr spcFirstLastPara="1" wrap="square" lIns="82950" tIns="41464" rIns="82950" bIns="41464" anchor="t" anchorCtr="0">
            <a:noAutofit/>
          </a:bodyPr>
          <a:lstStyle/>
          <a:p>
            <a:r>
              <a:rPr lang="en-US" sz="1100" dirty="0">
                <a:solidFill>
                  <a:schemeClr val="dk1"/>
                </a:solidFill>
                <a:latin typeface="Calibri"/>
                <a:ea typeface="Calibri"/>
                <a:cs typeface="Calibri"/>
                <a:sym typeface="Calibri"/>
              </a:rPr>
              <a:t>Problems: Multiple facility lists; Outdated census (2006), incomplete data on HFR, and multiple vertical disease-based records; poor coordination and integration of health programs; lack of policies</a:t>
            </a:r>
            <a:endParaRPr dirty="0"/>
          </a:p>
          <a:p>
            <a:endParaRPr sz="1100" dirty="0">
              <a:solidFill>
                <a:schemeClr val="dk1"/>
              </a:solidFill>
              <a:latin typeface="Calibri"/>
              <a:ea typeface="Calibri"/>
              <a:cs typeface="Calibri"/>
              <a:sym typeface="Calibri"/>
            </a:endParaRPr>
          </a:p>
          <a:p>
            <a:r>
              <a:rPr lang="en-US" sz="1100" dirty="0">
                <a:solidFill>
                  <a:schemeClr val="dk1"/>
                </a:solidFill>
                <a:latin typeface="Calibri"/>
                <a:ea typeface="Calibri"/>
                <a:cs typeface="Calibri"/>
                <a:sym typeface="Calibri"/>
              </a:rPr>
              <a:t>Outcome: Fully documented system, SOPs, capacitated staff at national and state level, MOH ownership</a:t>
            </a:r>
            <a:endParaRPr dirty="0"/>
          </a:p>
          <a:p>
            <a:endParaRPr sz="1100" dirty="0">
              <a:solidFill>
                <a:schemeClr val="dk1"/>
              </a:solidFill>
              <a:latin typeface="Calibri"/>
              <a:ea typeface="Calibri"/>
              <a:cs typeface="Calibri"/>
              <a:sym typeface="Calibri"/>
            </a:endParaRPr>
          </a:p>
          <a:p>
            <a:endParaRPr sz="1100" dirty="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r>
              <a:rPr lang="en-ZA" dirty="0">
                <a:latin typeface="Century Gothic" panose="020B0502020202020204" pitchFamily="34" charset="0"/>
              </a:rPr>
              <a:t>Problem: Parallel health information systems (HIS) for HIV/AIDS, tuberculosis, noncommunicable diseases, sexual and reproductive health, and child health</a:t>
            </a:r>
          </a:p>
          <a:p>
            <a:r>
              <a:rPr lang="en-ZA" dirty="0">
                <a:latin typeface="Century Gothic" panose="020B0502020202020204" pitchFamily="34" charset="0"/>
              </a:rPr>
              <a:t>Outcome: improved </a:t>
            </a:r>
            <a:r>
              <a:rPr lang="en-ZA" dirty="0" err="1">
                <a:latin typeface="Century Gothic" panose="020B0502020202020204" pitchFamily="34" charset="0"/>
              </a:rPr>
              <a:t>MOH</a:t>
            </a:r>
            <a:r>
              <a:rPr lang="en-ZA" dirty="0">
                <a:latin typeface="Century Gothic" panose="020B0502020202020204" pitchFamily="34" charset="0"/>
              </a:rPr>
              <a:t> efficiency to manage patients and their data through an electronic health record by building capacity of local implementer who was </a:t>
            </a:r>
            <a:r>
              <a:rPr lang="en-ZA" dirty="0" err="1">
                <a:latin typeface="Century Gothic" panose="020B0502020202020204" pitchFamily="34" charset="0"/>
              </a:rPr>
              <a:t>MOH</a:t>
            </a:r>
            <a:r>
              <a:rPr lang="en-ZA" dirty="0">
                <a:latin typeface="Century Gothic" panose="020B0502020202020204" pitchFamily="34" charset="0"/>
              </a:rPr>
              <a:t> strategic partner (Institute of Health Measurement) to design enterprise architecture, develop </a:t>
            </a:r>
            <a:r>
              <a:rPr lang="en-ZA" dirty="0" err="1">
                <a:latin typeface="Century Gothic" panose="020B0502020202020204" pitchFamily="34" charset="0"/>
              </a:rPr>
              <a:t>CMIS</a:t>
            </a:r>
            <a:r>
              <a:rPr lang="en-ZA" dirty="0">
                <a:latin typeface="Century Gothic" panose="020B0502020202020204" pitchFamily="34" charset="0"/>
              </a:rPr>
              <a:t>, and deploy across the country</a:t>
            </a:r>
          </a:p>
        </p:txBody>
      </p:sp>
    </p:spTree>
    <p:extLst>
      <p:ext uri="{BB962C8B-B14F-4D97-AF65-F5344CB8AC3E}">
        <p14:creationId xmlns:p14="http://schemas.microsoft.com/office/powerpoint/2010/main" val="2962866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endParaRPr lang="en-US" dirty="0"/>
          </a:p>
        </p:txBody>
      </p:sp>
    </p:spTree>
    <p:extLst>
      <p:ext uri="{BB962C8B-B14F-4D97-AF65-F5344CB8AC3E}">
        <p14:creationId xmlns:p14="http://schemas.microsoft.com/office/powerpoint/2010/main" val="2988861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This study was implemented in the context of MEASURE Evaluation’s Health Information System Strengthening Model, looking at how these areas work together to lead to improved health systems and ultimately improved health outcomes. </a:t>
            </a:r>
          </a:p>
        </p:txBody>
      </p:sp>
    </p:spTree>
    <p:extLst>
      <p:ext uri="{BB962C8B-B14F-4D97-AF65-F5344CB8AC3E}">
        <p14:creationId xmlns:p14="http://schemas.microsoft.com/office/powerpoint/2010/main" val="562083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148398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Briefly describe what is meant when we say HIS</a:t>
            </a:r>
          </a:p>
        </p:txBody>
      </p:sp>
    </p:spTree>
    <p:extLst>
      <p:ext uri="{BB962C8B-B14F-4D97-AF65-F5344CB8AC3E}">
        <p14:creationId xmlns:p14="http://schemas.microsoft.com/office/powerpoint/2010/main" val="2226673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pPr>
              <a:lnSpc>
                <a:spcPts val="3200"/>
              </a:lnSpc>
            </a:pPr>
            <a:r>
              <a:rPr lang="en-US" sz="1200" dirty="0"/>
              <a:t>Researchers implemented in-depth interviews with key informants across several stakeholder categories in six health districts in three regions of Côte d’Ivoire. </a:t>
            </a:r>
          </a:p>
          <a:p>
            <a:pPr marL="342900" indent="-342900">
              <a:buFont typeface="Arial" panose="020B0604020202020204" pitchFamily="34" charset="0"/>
              <a:buChar char="•"/>
            </a:pPr>
            <a:endParaRPr lang="en-US" sz="1200" dirty="0"/>
          </a:p>
          <a:p>
            <a:endParaRPr lang="en-US" sz="1200" dirty="0"/>
          </a:p>
          <a:p>
            <a:endParaRPr lang="en-US" sz="1100" dirty="0"/>
          </a:p>
          <a:p>
            <a:endParaRPr lang="en-US" dirty="0"/>
          </a:p>
        </p:txBody>
      </p:sp>
    </p:spTree>
    <p:extLst>
      <p:ext uri="{BB962C8B-B14F-4D97-AF65-F5344CB8AC3E}">
        <p14:creationId xmlns:p14="http://schemas.microsoft.com/office/powerpoint/2010/main" val="1031774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entury Gothic" panose="020B0502020202020204" pitchFamily="34" charset="0"/>
                <a:ea typeface="+mn-ea"/>
                <a:cs typeface="+mn-cs"/>
              </a:rPr>
              <a:t>For those of you that may not be familiar with PEPFAR, the circuit of funding goes from the program to U.S. Government agencies to partner organizations in the field known as “implementing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entury Gothic" panose="020B0502020202020204" pitchFamily="34" charset="0"/>
                <a:ea typeface="+mn-ea"/>
                <a:cs typeface="+mn-cs"/>
              </a:rPr>
              <a:t>When asked about improvements in data quality, one respondent stated that they had observed great improvements in PEPFAR-specific data. One reason for this could be that IPs also have additional resources that they can commit to the sites in which they work, such as supporting salaries for data monitoring assistants or data clerks. The role and its benefit are described by a non-government respondent.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entury Gothic" panose="020B0502020202020204" pitchFamily="34" charset="0"/>
                <a:ea typeface="+mn-ea"/>
                <a:cs typeface="+mn-cs"/>
              </a:rPr>
              <a:t>Sites that have data clerks will be able to pay closer attention to the quality of the data that is being collected, transmitted, and used—but the data clerks are not in every site: one respondent said that the decision to place a data clerk at a site depends on the number of patients and the availability of resources. </a:t>
            </a:r>
            <a:endParaRPr lang="en-US" dirty="0"/>
          </a:p>
        </p:txBody>
      </p:sp>
    </p:spTree>
    <p:extLst>
      <p:ext uri="{BB962C8B-B14F-4D97-AF65-F5344CB8AC3E}">
        <p14:creationId xmlns:p14="http://schemas.microsoft.com/office/powerpoint/2010/main" val="2608114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pPr marL="0" indent="0">
              <a:buFont typeface="Arial" panose="020B0604020202020204" pitchFamily="34" charset="0"/>
              <a:buNone/>
            </a:pPr>
            <a:r>
              <a:rPr lang="en-US" dirty="0">
                <a:latin typeface="Century Gothic" panose="020B0502020202020204" pitchFamily="34" charset="0"/>
              </a:rPr>
              <a:t>The health </a:t>
            </a:r>
            <a:r>
              <a:rPr lang="en-US" b="1" dirty="0">
                <a:latin typeface="Century Gothic" panose="020B0502020202020204" pitchFamily="34" charset="0"/>
              </a:rPr>
              <a:t>information</a:t>
            </a:r>
            <a:r>
              <a:rPr lang="en-US" dirty="0">
                <a:latin typeface="Century Gothic" panose="020B0502020202020204" pitchFamily="34" charset="0"/>
              </a:rPr>
              <a:t> system is only as strong as the health system.</a:t>
            </a:r>
          </a:p>
          <a:p>
            <a:pPr marL="0" indent="0">
              <a:buFont typeface="Arial" panose="020B0604020202020204" pitchFamily="34" charset="0"/>
              <a:buNone/>
            </a:pPr>
            <a:endParaRPr lang="en-US" dirty="0">
              <a:latin typeface="Century Gothic" panose="020B0502020202020204" pitchFamily="34" charset="0"/>
            </a:endParaRPr>
          </a:p>
          <a:p>
            <a:pPr marL="0" indent="0">
              <a:buFont typeface="Arial" panose="020B0604020202020204" pitchFamily="34" charset="0"/>
              <a:buNone/>
            </a:pPr>
            <a:r>
              <a:rPr lang="en-US" dirty="0">
                <a:latin typeface="Century Gothic" panose="020B0502020202020204" pitchFamily="34" charset="0"/>
              </a:rPr>
              <a:t>HIS is important, but if it is not supported by a well-functioning health system its strength is irrelevant (e.g., viral load access—you can document viral load, but if laboratory capacity is not adequate, then the HIS will not help).</a:t>
            </a:r>
          </a:p>
        </p:txBody>
      </p:sp>
    </p:spTree>
    <p:extLst>
      <p:ext uri="{BB962C8B-B14F-4D97-AF65-F5344CB8AC3E}">
        <p14:creationId xmlns:p14="http://schemas.microsoft.com/office/powerpoint/2010/main" val="3718829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pPr marL="171450" indent="-171450">
              <a:buFont typeface="Arial" panose="020B0604020202020204" pitchFamily="34" charset="0"/>
              <a:buChar char="•"/>
            </a:pPr>
            <a:r>
              <a:rPr lang="en-US" dirty="0">
                <a:latin typeface="Century Gothic" panose="020B0502020202020204" pitchFamily="34" charset="0"/>
              </a:rPr>
              <a:t>Funding interoperability between SIGDEP2 and DHIS 2 will improve the quality and availability of routine data, contributing to the existing cache of information on which health outcome evaluations can be based. </a:t>
            </a:r>
          </a:p>
          <a:p>
            <a:pPr marL="171450" indent="-171450">
              <a:buFont typeface="Arial" panose="020B0604020202020204" pitchFamily="34" charset="0"/>
              <a:buChar char="•"/>
            </a:pPr>
            <a:endParaRPr lang="en-US" dirty="0">
              <a:latin typeface="Century Gothic" panose="020B0502020202020204" pitchFamily="34" charset="0"/>
            </a:endParaRPr>
          </a:p>
          <a:p>
            <a:pPr marL="171450" indent="-171450">
              <a:buFont typeface="Arial" panose="020B0604020202020204" pitchFamily="34" charset="0"/>
              <a:buChar char="•"/>
            </a:pPr>
            <a:r>
              <a:rPr lang="en-US" dirty="0">
                <a:latin typeface="Century Gothic" panose="020B0502020202020204" pitchFamily="34" charset="0"/>
              </a:rPr>
              <a:t>The “last mile” is a concept developed in pharmaceutical distribution, but it can apply to other areas of need as well.  The “last mile” of training and coaching on data quality is to the facility and community, as health care staff at these levels are producing the data upon which programming decisions and evaluations are based. This is not a currently “sexy” idea, to put more resources toward supportive supervision, but funding for the logistics of this task can have a substantial influence on the availability of reliable valid data. </a:t>
            </a:r>
          </a:p>
          <a:p>
            <a:pPr marL="171450" indent="-171450">
              <a:buFont typeface="Arial" panose="020B0604020202020204" pitchFamily="34" charset="0"/>
              <a:buChar char="•"/>
            </a:pPr>
            <a:endParaRPr lang="en-US" dirty="0">
              <a:latin typeface="Century Gothic" panose="020B0502020202020204" pitchFamily="34" charset="0"/>
            </a:endParaRPr>
          </a:p>
          <a:p>
            <a:pPr marL="171450" indent="-171450">
              <a:buFont typeface="Arial" panose="020B0604020202020204" pitchFamily="34" charset="0"/>
              <a:buChar char="•"/>
            </a:pPr>
            <a:r>
              <a:rPr lang="en-US" dirty="0">
                <a:latin typeface="Century Gothic" panose="020B0502020202020204" pitchFamily="34" charset="0"/>
              </a:rPr>
              <a:t>Codifying data management as a requisite task within the health system can relieve pressure on clinicians while ensuring essential data-related tasks are completed. Inclusion of an official position would provide leverage to lobby for funding and work toward sustainability of this key function in a future circumstance that we can imagine in which donor funding is not supporting this function. We can also envision eventual universal saturation of data management within the health system if such a position were to be made official, compared to piecemeal coverage dependent on implementing partner and donor priorities.</a:t>
            </a:r>
          </a:p>
          <a:p>
            <a:pPr marL="171450" indent="-171450">
              <a:buFont typeface="Arial" panose="020B0604020202020204" pitchFamily="34" charset="0"/>
              <a:buChar char="•"/>
            </a:pPr>
            <a:endParaRPr lang="en-US" dirty="0">
              <a:latin typeface="Century Gothic" panose="020B0502020202020204" pitchFamily="34" charset="0"/>
            </a:endParaRPr>
          </a:p>
          <a:p>
            <a:pPr marL="171450" indent="-171450">
              <a:buFont typeface="Arial" panose="020B0604020202020204" pitchFamily="34" charset="0"/>
              <a:buChar char="•"/>
            </a:pPr>
            <a:r>
              <a:rPr lang="en-US" dirty="0">
                <a:latin typeface="Century Gothic" panose="020B0502020202020204" pitchFamily="34" charset="0"/>
              </a:rPr>
              <a:t>The private sector makes up as much as 50% of clinics and health care providers in Cote d’Ivoire. If we are truly interested in controlling the epidemic, efforts to inculcate these facilities with a culture of data use and to bring their HIV data into the national health information system would only contribute to this objective.</a:t>
            </a:r>
          </a:p>
        </p:txBody>
      </p:sp>
    </p:spTree>
    <p:extLst>
      <p:ext uri="{BB962C8B-B14F-4D97-AF65-F5344CB8AC3E}">
        <p14:creationId xmlns:p14="http://schemas.microsoft.com/office/powerpoint/2010/main" val="2871315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Encourage discussions across stakeholders to further streamline data collection efforts, reduce the need for supplemental data collection platforms among implementing partners, and identify means for the government to adequately share data regularly and in a timely manner with stakeholders such as community and private sector partners that may not contribute data to the national DHIS 2 database. </a:t>
            </a:r>
          </a:p>
          <a:p>
            <a:endParaRPr lang="en-US" dirty="0">
              <a:latin typeface="Century Gothic" panose="020B0502020202020204" pitchFamily="34" charset="0"/>
            </a:endParaRPr>
          </a:p>
          <a:p>
            <a:pPr marL="171450" lvl="0" indent="-171450">
              <a:spcAft>
                <a:spcPts val="1200"/>
              </a:spcAft>
              <a:buFont typeface="Arial" panose="020B0604020202020204" pitchFamily="34" charset="0"/>
              <a:buChar char="•"/>
            </a:pPr>
            <a:r>
              <a:rPr lang="en-US" sz="1200" dirty="0">
                <a:latin typeface="Century Gothic" panose="020B0502020202020204" pitchFamily="34" charset="0"/>
              </a:rPr>
              <a:t>Consider the benefits of funding in-depth M&amp;E training for people in positions of leadership. Even if they do not remain in a current position, many personnel that have been trained in the past are still operating in the field of HIV. Contributing to a cadre of health administrators and policymakers that have this background can only benefit efforts to end the epidemic. </a:t>
            </a:r>
          </a:p>
          <a:p>
            <a:pPr marL="171450" lvl="0" indent="-171450">
              <a:spcAft>
                <a:spcPts val="1200"/>
              </a:spcAft>
              <a:buFont typeface="Arial" panose="020B0604020202020204" pitchFamily="34" charset="0"/>
              <a:buChar char="•"/>
            </a:pPr>
            <a:endParaRPr lang="en-US" sz="1200" dirty="0">
              <a:latin typeface="Century Gothic" panose="020B0502020202020204" pitchFamily="34" charset="0"/>
            </a:endParaRPr>
          </a:p>
          <a:p>
            <a:pPr marL="171450" lvl="0" indent="-171450">
              <a:spcAft>
                <a:spcPts val="1200"/>
              </a:spcAft>
              <a:buFont typeface="Arial" panose="020B0604020202020204" pitchFamily="34" charset="0"/>
              <a:buChar char="•"/>
            </a:pPr>
            <a:r>
              <a:rPr lang="en-US" sz="1200" dirty="0">
                <a:latin typeface="Century Gothic" panose="020B0502020202020204" pitchFamily="34" charset="0"/>
              </a:rPr>
              <a:t>Visualize saturation as the goal of developing a culture of data use. The people producing the data at the facility level must understand the connection between data collection, program shifts intended to improve performance, and improved health outcomes in their local population and beyond.</a:t>
            </a:r>
            <a:endParaRPr lang="en-US" dirty="0">
              <a:latin typeface="Century Gothic" panose="020B0502020202020204" pitchFamily="34" charset="0"/>
            </a:endParaRPr>
          </a:p>
        </p:txBody>
      </p:sp>
    </p:spTree>
    <p:extLst>
      <p:ext uri="{BB962C8B-B14F-4D97-AF65-F5344CB8AC3E}">
        <p14:creationId xmlns:p14="http://schemas.microsoft.com/office/powerpoint/2010/main" val="3416829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latin typeface="Century Gothic" panose="020B0502020202020204" pitchFamily="34" charset="0"/>
              </a:rPr>
              <a:t>This evaluation has been a success due to enthusiastic collaboration with the MSHP’s Department of Informatics and Strategic Information, who accompanied us to most interviews, including outside of Abidjan. We would not have been able to gather this rich data without the support of MEASURE Evaluation’s in-country office and the participation of respondents in Abidjan, San Pedro, Soubré, and Bouaké.</a:t>
            </a:r>
          </a:p>
        </p:txBody>
      </p:sp>
    </p:spTree>
    <p:extLst>
      <p:ext uri="{BB962C8B-B14F-4D97-AF65-F5344CB8AC3E}">
        <p14:creationId xmlns:p14="http://schemas.microsoft.com/office/powerpoint/2010/main" val="2588495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2F4557-4390-4E57-A035-9864CF597069}" type="slidenum">
              <a:rPr lang="en-US" smtClean="0"/>
              <a:t>44</a:t>
            </a:fld>
            <a:endParaRPr lang="en-US"/>
          </a:p>
        </p:txBody>
      </p:sp>
    </p:spTree>
    <p:extLst>
      <p:ext uri="{BB962C8B-B14F-4D97-AF65-F5344CB8AC3E}">
        <p14:creationId xmlns:p14="http://schemas.microsoft.com/office/powerpoint/2010/main" val="3140624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r>
              <a:rPr lang="en-US" dirty="0"/>
              <a:t>And expand to how we think about other common HIS terms</a:t>
            </a:r>
          </a:p>
        </p:txBody>
      </p:sp>
    </p:spTree>
    <p:extLst>
      <p:ext uri="{BB962C8B-B14F-4D97-AF65-F5344CB8AC3E}">
        <p14:creationId xmlns:p14="http://schemas.microsoft.com/office/powerpoint/2010/main" val="928417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r>
              <a:rPr lang="en-US" dirty="0">
                <a:latin typeface="Century Gothic" panose="020B0502020202020204" pitchFamily="34" charset="0"/>
              </a:rPr>
              <a:t>Grand challenge</a:t>
            </a:r>
          </a:p>
          <a:p>
            <a:r>
              <a:rPr lang="en-US" dirty="0">
                <a:latin typeface="Century Gothic" panose="020B0502020202020204" pitchFamily="34" charset="0"/>
              </a:rPr>
              <a:t>Adherence. </a:t>
            </a:r>
          </a:p>
          <a:p>
            <a:r>
              <a:rPr lang="en-US" dirty="0">
                <a:latin typeface="Century Gothic" panose="020B0502020202020204" pitchFamily="34" charset="0"/>
              </a:rPr>
              <a:t>Data from 4GH-003</a:t>
            </a:r>
          </a:p>
        </p:txBody>
      </p:sp>
    </p:spTree>
    <p:extLst>
      <p:ext uri="{BB962C8B-B14F-4D97-AF65-F5344CB8AC3E}">
        <p14:creationId xmlns:p14="http://schemas.microsoft.com/office/powerpoint/2010/main" val="2372395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r>
              <a:rPr lang="en-US" dirty="0"/>
              <a:t>We are going to tell the story about how improvements in data management, clarity of data definitions and visualizations have moved us towards improved outcomes. This presentation is all about achieving the first goal of 95 % of people living with HIV knowing their status!</a:t>
            </a:r>
          </a:p>
        </p:txBody>
      </p:sp>
    </p:spTree>
    <p:extLst>
      <p:ext uri="{BB962C8B-B14F-4D97-AF65-F5344CB8AC3E}">
        <p14:creationId xmlns:p14="http://schemas.microsoft.com/office/powerpoint/2010/main" val="3386891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Briefly describe what is meant when we say HIS</a:t>
            </a:r>
          </a:p>
        </p:txBody>
      </p:sp>
    </p:spTree>
    <p:extLst>
      <p:ext uri="{BB962C8B-B14F-4D97-AF65-F5344CB8AC3E}">
        <p14:creationId xmlns:p14="http://schemas.microsoft.com/office/powerpoint/2010/main" val="2269096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2709863"/>
          </a:xfrm>
          <a:prstGeom prst="rect">
            <a:avLst/>
          </a:prstGeom>
        </p:spPr>
        <p:txBody>
          <a:bodyPr/>
          <a:lstStyle/>
          <a:p>
            <a:r>
              <a:rPr lang="en-US" dirty="0"/>
              <a:t>Historically, there was an artificial divide between OVC programs and health interventions </a:t>
            </a:r>
            <a:r>
              <a:rPr lang="en-US" dirty="0" err="1"/>
              <a:t>ie</a:t>
            </a:r>
            <a:r>
              <a:rPr lang="en-US" dirty="0"/>
              <a:t> – Ministry of Child Welfare vs Ministry of Health</a:t>
            </a:r>
          </a:p>
        </p:txBody>
      </p:sp>
    </p:spTree>
    <p:extLst>
      <p:ext uri="{BB962C8B-B14F-4D97-AF65-F5344CB8AC3E}">
        <p14:creationId xmlns:p14="http://schemas.microsoft.com/office/powerpoint/2010/main" val="2450403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2709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there was a swing in the other direction. There are notable examples where governments decided that once enrolled all children be routinely (universally tested). Of course, this impacted yield, and represented wasted resources. And so, we recommend using an HIV Risk Assessment.. . .</a:t>
            </a:r>
          </a:p>
          <a:p>
            <a:endParaRPr lang="en-US" dirty="0"/>
          </a:p>
        </p:txBody>
      </p:sp>
    </p:spTree>
    <p:extLst>
      <p:ext uri="{BB962C8B-B14F-4D97-AF65-F5344CB8AC3E}">
        <p14:creationId xmlns:p14="http://schemas.microsoft.com/office/powerpoint/2010/main" val="3736500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2709863"/>
          </a:xfrm>
          <a:prstGeom prst="rect">
            <a:avLst/>
          </a:prstGeom>
        </p:spPr>
        <p:txBody>
          <a:bodyPr/>
          <a:lstStyle/>
          <a:p>
            <a:r>
              <a:rPr lang="en-US" dirty="0"/>
              <a:t>As we began this push, of wanting to work through the OVC population and ensure that HIV positive children know their status, we encountered some problems in how these indicators were established. Given stigma, there was a lot of hesitation to even ask about HIV status. And so the system established had certain distortions. Somehow, adults reporting no status, was interpreted as part of HIV Status coverage.  Needless, to say, very confusing. Hard to talk about how we can define good performance. So, weak approach to tracking, actually </a:t>
            </a:r>
          </a:p>
        </p:txBody>
      </p:sp>
    </p:spTree>
    <p:extLst>
      <p:ext uri="{BB962C8B-B14F-4D97-AF65-F5344CB8AC3E}">
        <p14:creationId xmlns:p14="http://schemas.microsoft.com/office/powerpoint/2010/main" val="459004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2709863"/>
          </a:xfrm>
          <a:prstGeom prst="rect">
            <a:avLst/>
          </a:prstGeom>
        </p:spPr>
        <p:txBody>
          <a:bodyPr/>
          <a:lstStyle/>
          <a:p>
            <a:endParaRPr lang="en-US" dirty="0"/>
          </a:p>
        </p:txBody>
      </p:sp>
    </p:spTree>
    <p:extLst>
      <p:ext uri="{BB962C8B-B14F-4D97-AF65-F5344CB8AC3E}">
        <p14:creationId xmlns:p14="http://schemas.microsoft.com/office/powerpoint/2010/main" val="3365075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2537312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pPr marL="285750" indent="-285750" algn="just">
              <a:buFont typeface="Arial" panose="020B0604020202020204" pitchFamily="34" charset="0"/>
              <a:buChar char="•"/>
            </a:pPr>
            <a:r>
              <a:rPr lang="en-ZW" sz="1200" dirty="0">
                <a:latin typeface="Arial" panose="020B0604020202020204" pitchFamily="34" charset="0"/>
                <a:cs typeface="Arial" panose="020B0604020202020204" pitchFamily="34" charset="0"/>
              </a:rPr>
              <a:t>41512 OVC were assessed OVC</a:t>
            </a:r>
          </a:p>
          <a:p>
            <a:pPr marL="285750" indent="-285750" algn="just">
              <a:buFont typeface="Arial" panose="020B0604020202020204" pitchFamily="34" charset="0"/>
              <a:buChar char="•"/>
            </a:pPr>
            <a:r>
              <a:rPr lang="en-ZW" sz="1200" dirty="0">
                <a:latin typeface="Arial" panose="020B0604020202020204" pitchFamily="34" charset="0"/>
                <a:cs typeface="Arial" panose="020B0604020202020204" pitchFamily="34" charset="0"/>
              </a:rPr>
              <a:t>4523 OVC were identified as at risk were referred for HIV testing services at local clinics</a:t>
            </a:r>
          </a:p>
          <a:p>
            <a:pPr marL="285750" indent="-285750" algn="just">
              <a:buFont typeface="Arial" panose="020B0604020202020204" pitchFamily="34" charset="0"/>
              <a:buChar char="•"/>
            </a:pPr>
            <a:r>
              <a:rPr lang="en-ZW" sz="1200" dirty="0">
                <a:latin typeface="Arial" panose="020B0604020202020204" pitchFamily="34" charset="0"/>
                <a:cs typeface="Arial" panose="020B0604020202020204" pitchFamily="34" charset="0"/>
              </a:rPr>
              <a:t>8 tested positive and were linked to care and treatment.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W" sz="1200" dirty="0">
                <a:latin typeface="Arial" panose="020B0604020202020204" pitchFamily="34" charset="0"/>
                <a:cs typeface="Arial" panose="020B0604020202020204" pitchFamily="34" charset="0"/>
              </a:rPr>
              <a:t>As a side note, 36 989 found not to be at risk were supported with HIV prevention interventions to ensure they remain safe and stay free from new infections. </a:t>
            </a:r>
          </a:p>
          <a:p>
            <a:pPr marL="285750" indent="-285750" algn="just">
              <a:buFont typeface="Arial" panose="020B0604020202020204" pitchFamily="34" charset="0"/>
              <a:buChar char="•"/>
            </a:pPr>
            <a:endParaRPr lang="en-ZW" sz="120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endParaRPr lang="en-ZW" sz="120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en-ZW" sz="1200" dirty="0">
                <a:latin typeface="Arial" panose="020B0604020202020204" pitchFamily="34" charset="0"/>
                <a:cs typeface="Arial" panose="020B0604020202020204" pitchFamily="34" charset="0"/>
              </a:rPr>
              <a:t>Positive aspects</a:t>
            </a:r>
          </a:p>
          <a:p>
            <a:pPr marL="171450" indent="-171450" algn="just">
              <a:buFont typeface="Arial" panose="020B0604020202020204" pitchFamily="34" charset="0"/>
              <a:buChar char="•"/>
            </a:pPr>
            <a:r>
              <a:rPr lang="en-ZW" sz="1200" dirty="0">
                <a:latin typeface="Arial" panose="020B0604020202020204" pitchFamily="34" charset="0"/>
                <a:cs typeface="Arial" panose="020B0604020202020204" pitchFamily="34" charset="0"/>
              </a:rPr>
              <a:t>Nice use of “dripping faucet” image!</a:t>
            </a:r>
          </a:p>
          <a:p>
            <a:pPr marL="171450" indent="-171450" algn="just">
              <a:buFont typeface="Arial" panose="020B0604020202020204" pitchFamily="34" charset="0"/>
              <a:buChar char="•"/>
            </a:pPr>
            <a:r>
              <a:rPr lang="en-ZW" sz="1200" dirty="0">
                <a:latin typeface="Arial" panose="020B0604020202020204" pitchFamily="34" charset="0"/>
                <a:cs typeface="Arial" panose="020B0604020202020204" pitchFamily="34" charset="0"/>
              </a:rPr>
              <a:t>Great overlay of percentages on top of absolute numbers </a:t>
            </a:r>
          </a:p>
          <a:p>
            <a:pPr marL="171450" indent="-171450" algn="just">
              <a:buFont typeface="Arial" panose="020B0604020202020204" pitchFamily="34" charset="0"/>
              <a:buChar char="•"/>
            </a:pPr>
            <a:r>
              <a:rPr lang="en-ZW" sz="1200" dirty="0">
                <a:latin typeface="Arial" panose="020B0604020202020204" pitchFamily="34" charset="0"/>
                <a:cs typeface="Arial" panose="020B0604020202020204" pitchFamily="34" charset="0"/>
              </a:rPr>
              <a:t>Enjoy the commentary directly on the graphic</a:t>
            </a:r>
          </a:p>
          <a:p>
            <a:pPr marL="171450" indent="-171450" algn="just">
              <a:buFont typeface="Arial" panose="020B0604020202020204" pitchFamily="34" charset="0"/>
              <a:buChar char="•"/>
            </a:pPr>
            <a:r>
              <a:rPr lang="en-ZW" sz="1200" dirty="0">
                <a:latin typeface="Arial" panose="020B0604020202020204" pitchFamily="34" charset="0"/>
                <a:cs typeface="Arial" panose="020B0604020202020204" pitchFamily="34" charset="0"/>
              </a:rPr>
              <a:t>Ditto for linkage to ART</a:t>
            </a:r>
          </a:p>
          <a:p>
            <a:pPr marL="171450" indent="-171450" algn="jus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en-US" sz="1200" dirty="0">
                <a:latin typeface="Arial" panose="020B0604020202020204" pitchFamily="34" charset="0"/>
                <a:cs typeface="Arial" panose="020B0604020202020204" pitchFamily="34" charset="0"/>
              </a:rPr>
              <a:t>How can this graphic be improved?</a:t>
            </a:r>
          </a:p>
          <a:p>
            <a:pPr marL="171450" indent="-171450" algn="just">
              <a:buFont typeface="Arial" panose="020B0604020202020204" pitchFamily="34" charset="0"/>
              <a:buChar char="•"/>
            </a:pPr>
            <a:r>
              <a:rPr lang="en-US" sz="1200" dirty="0">
                <a:latin typeface="Arial" panose="020B0604020202020204" pitchFamily="34" charset="0"/>
                <a:cs typeface="Arial" panose="020B0604020202020204" pitchFamily="34" charset="0"/>
              </a:rPr>
              <a:t>Not clear how many OVC were HIV status unknown</a:t>
            </a:r>
          </a:p>
          <a:p>
            <a:pPr marL="171450" indent="-171450" algn="just">
              <a:buFont typeface="Arial" panose="020B0604020202020204" pitchFamily="34" charset="0"/>
              <a:buChar char="•"/>
            </a:pPr>
            <a:r>
              <a:rPr lang="en-US" sz="1200" dirty="0">
                <a:latin typeface="Arial" panose="020B0604020202020204" pitchFamily="34" charset="0"/>
                <a:cs typeface="Arial" panose="020B0604020202020204" pitchFamily="34" charset="0"/>
              </a:rPr>
              <a:t>Also, missing to know how many were HIV negative – we need BOTH numbers to improve performance</a:t>
            </a:r>
          </a:p>
          <a:p>
            <a:pPr marL="171450" indent="-171450" algn="just">
              <a:buFont typeface="Arial" panose="020B0604020202020204" pitchFamily="34" charset="0"/>
              <a:buChar char="•"/>
            </a:pPr>
            <a:r>
              <a:rPr lang="en-US" sz="1200" dirty="0">
                <a:latin typeface="Arial" panose="020B0604020202020204" pitchFamily="34" charset="0"/>
                <a:cs typeface="Arial" panose="020B0604020202020204" pitchFamily="34" charset="0"/>
              </a:rPr>
              <a:t>So possibly, consider tracking how many disclosed new HIV status </a:t>
            </a:r>
          </a:p>
          <a:p>
            <a:pPr marL="171450" indent="-171450" algn="just">
              <a:buFont typeface="Arial" panose="020B0604020202020204" pitchFamily="34" charset="0"/>
              <a:buChar char="•"/>
            </a:pPr>
            <a:r>
              <a:rPr lang="en-US" sz="1200" dirty="0">
                <a:latin typeface="Arial" panose="020B0604020202020204" pitchFamily="34" charset="0"/>
                <a:cs typeface="Arial" panose="020B0604020202020204" pitchFamily="34" charset="0"/>
              </a:rPr>
              <a:t>And of those, how many were HIV negative!</a:t>
            </a:r>
          </a:p>
        </p:txBody>
      </p:sp>
    </p:spTree>
    <p:extLst>
      <p:ext uri="{BB962C8B-B14F-4D97-AF65-F5344CB8AC3E}">
        <p14:creationId xmlns:p14="http://schemas.microsoft.com/office/powerpoint/2010/main" val="3761470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This is so exciting!  </a:t>
            </a:r>
          </a:p>
          <a:p>
            <a:r>
              <a:rPr lang="en-US" dirty="0"/>
              <a:t>I would ask that this group clarify their calculations for the unknown – I assume that this includes those for whom the test is not required?</a:t>
            </a:r>
          </a:p>
          <a:p>
            <a:r>
              <a:rPr lang="en-US" dirty="0"/>
              <a:t>This is excellent transparent  communication.  </a:t>
            </a:r>
          </a:p>
          <a:p>
            <a:r>
              <a:rPr lang="en-US" dirty="0"/>
              <a:t>The ideal is to share feedback and pair high performing with lower performing regions. </a:t>
            </a:r>
          </a:p>
          <a:p>
            <a:r>
              <a:rPr lang="en-US" dirty="0"/>
              <a:t>Would further ask if there is another way to splice these data? </a:t>
            </a:r>
          </a:p>
          <a:p>
            <a:r>
              <a:rPr lang="en-US" dirty="0"/>
              <a:t>Is the regional representative may be in a position to take action? And/or is this better directed to CBO’s?</a:t>
            </a:r>
          </a:p>
        </p:txBody>
      </p:sp>
    </p:spTree>
    <p:extLst>
      <p:ext uri="{BB962C8B-B14F-4D97-AF65-F5344CB8AC3E}">
        <p14:creationId xmlns:p14="http://schemas.microsoft.com/office/powerpoint/2010/main" val="57594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Wonderful application of cascade visualization to the HIV care continuum. </a:t>
            </a:r>
          </a:p>
          <a:p>
            <a:r>
              <a:rPr lang="en-US" dirty="0"/>
              <a:t>When you view the outcome (# with viral load suppression), need to ask the question, where can we intervene?</a:t>
            </a:r>
          </a:p>
          <a:p>
            <a:r>
              <a:rPr lang="en-US" dirty="0"/>
              <a:t>It would seem that there is a process problem; low proportion of documented viral load test.</a:t>
            </a:r>
          </a:p>
          <a:p>
            <a:endParaRPr lang="en-US" dirty="0"/>
          </a:p>
        </p:txBody>
      </p:sp>
    </p:spTree>
    <p:extLst>
      <p:ext uri="{BB962C8B-B14F-4D97-AF65-F5344CB8AC3E}">
        <p14:creationId xmlns:p14="http://schemas.microsoft.com/office/powerpoint/2010/main" val="2562948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r>
              <a:rPr lang="en-US" dirty="0"/>
              <a:t>Routine DQA, meant to be applied regularly to assess data flow and data accuracy, timeliness, and completeness. Meant to assess routine systems routinely to monitor data quality over time.</a:t>
            </a:r>
          </a:p>
          <a:p>
            <a:endParaRPr lang="en-US" dirty="0"/>
          </a:p>
          <a:p>
            <a:r>
              <a:rPr lang="en-US" dirty="0"/>
              <a:t>Data Quality Review is a national level review meant to look systematically at data quality across a range of health areas. Is a place to triangulate data sources and include desk review.</a:t>
            </a:r>
          </a:p>
          <a:p>
            <a:endParaRPr lang="en-US" dirty="0"/>
          </a:p>
          <a:p>
            <a:r>
              <a:rPr lang="en-US" dirty="0"/>
              <a:t>LQAS, Mini-, and Expedited DQA are rapid assessment methods with different goals. LQAS is a method of doing rapid checks at certain sites or in certain indicators as part of routine monitoring to check that data quality is on check. Mini </a:t>
            </a:r>
            <a:r>
              <a:rPr lang="en-US" dirty="0" err="1"/>
              <a:t>dqa</a:t>
            </a:r>
            <a:r>
              <a:rPr lang="en-US" dirty="0"/>
              <a:t> is a RDQA in a small area or small sample of sites. Often used as formative research to inform larger DQA efforts to come. Expedited DQA emphasis is on verification of patient information including lost to follow up.  </a:t>
            </a:r>
          </a:p>
        </p:txBody>
      </p:sp>
    </p:spTree>
    <p:extLst>
      <p:ext uri="{BB962C8B-B14F-4D97-AF65-F5344CB8AC3E}">
        <p14:creationId xmlns:p14="http://schemas.microsoft.com/office/powerpoint/2010/main" val="2933848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r>
              <a:rPr lang="en-US" dirty="0"/>
              <a:t>This variety of adaptations of DQA just in </a:t>
            </a:r>
            <a:r>
              <a:rPr lang="en-US" dirty="0" err="1"/>
              <a:t>Meval’s</a:t>
            </a:r>
            <a:r>
              <a:rPr lang="en-US" dirty="0"/>
              <a:t> portfolios can be confusing. We dev</a:t>
            </a:r>
          </a:p>
        </p:txBody>
      </p:sp>
    </p:spTree>
    <p:extLst>
      <p:ext uri="{BB962C8B-B14F-4D97-AF65-F5344CB8AC3E}">
        <p14:creationId xmlns:p14="http://schemas.microsoft.com/office/powerpoint/2010/main" val="3626926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r>
              <a:rPr lang="en-US" dirty="0"/>
              <a:t>And expand to how we think about other common HIS terms</a:t>
            </a:r>
          </a:p>
        </p:txBody>
      </p:sp>
    </p:spTree>
    <p:extLst>
      <p:ext uri="{BB962C8B-B14F-4D97-AF65-F5344CB8AC3E}">
        <p14:creationId xmlns:p14="http://schemas.microsoft.com/office/powerpoint/2010/main" val="32803602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r>
              <a:rPr lang="en-US" sz="1100" b="1" dirty="0">
                <a:latin typeface="Century Gothic" panose="020B0502020202020204" pitchFamily="34" charset="0"/>
              </a:rPr>
              <a:t>Level 1/Step 1. Interviews at Headquarters Office of Z-CHPP, Open Doors, SAFE, and DISCOVER-Health \</a:t>
            </a:r>
          </a:p>
          <a:p>
            <a:r>
              <a:rPr lang="en-US" sz="1100" b="1" dirty="0">
                <a:latin typeface="Century Gothic" panose="020B0502020202020204" pitchFamily="34" charset="0"/>
              </a:rPr>
              <a:t>Level 2/Step 2. Community Partner District Office </a:t>
            </a:r>
          </a:p>
          <a:p>
            <a:r>
              <a:rPr lang="en-US" sz="1100" b="1" dirty="0">
                <a:latin typeface="Century Gothic" panose="020B0502020202020204" pitchFamily="34" charset="0"/>
              </a:rPr>
              <a:t>Level 3/Step 3. Selected Referral Facilities in Two Districts: 10 Facilities in </a:t>
            </a:r>
            <a:r>
              <a:rPr lang="en-US" sz="1100" b="1" dirty="0" err="1">
                <a:latin typeface="Century Gothic" panose="020B0502020202020204" pitchFamily="34" charset="0"/>
              </a:rPr>
              <a:t>Kabwe</a:t>
            </a:r>
            <a:r>
              <a:rPr lang="en-US" sz="1100" b="1" dirty="0">
                <a:latin typeface="Century Gothic" panose="020B0502020202020204" pitchFamily="34" charset="0"/>
              </a:rPr>
              <a:t> District and 21 Facilities in Kitwe District </a:t>
            </a:r>
            <a:endParaRPr lang="en-US" dirty="0">
              <a:latin typeface="Century Gothic" panose="020B0502020202020204" pitchFamily="34" charset="0"/>
            </a:endParaRPr>
          </a:p>
        </p:txBody>
      </p:sp>
    </p:spTree>
    <p:extLst>
      <p:ext uri="{BB962C8B-B14F-4D97-AF65-F5344CB8AC3E}">
        <p14:creationId xmlns:p14="http://schemas.microsoft.com/office/powerpoint/2010/main" val="2715347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endParaRPr lang="en-US"/>
          </a:p>
        </p:txBody>
      </p:sp>
    </p:spTree>
    <p:extLst>
      <p:ext uri="{BB962C8B-B14F-4D97-AF65-F5344CB8AC3E}">
        <p14:creationId xmlns:p14="http://schemas.microsoft.com/office/powerpoint/2010/main" val="21489813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endParaRPr lang="en-US" dirty="0">
              <a:latin typeface="Century Gothic" panose="020B0502020202020204" pitchFamily="34" charset="0"/>
            </a:endParaRPr>
          </a:p>
        </p:txBody>
      </p:sp>
    </p:spTree>
    <p:extLst>
      <p:ext uri="{BB962C8B-B14F-4D97-AF65-F5344CB8AC3E}">
        <p14:creationId xmlns:p14="http://schemas.microsoft.com/office/powerpoint/2010/main" val="1425897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endParaRPr lang="en-US" dirty="0">
              <a:latin typeface="Century Gothic" panose="020B0502020202020204" pitchFamily="34" charset="0"/>
            </a:endParaRPr>
          </a:p>
        </p:txBody>
      </p:sp>
    </p:spTree>
    <p:extLst>
      <p:ext uri="{BB962C8B-B14F-4D97-AF65-F5344CB8AC3E}">
        <p14:creationId xmlns:p14="http://schemas.microsoft.com/office/powerpoint/2010/main" val="669925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51113" y="876300"/>
            <a:ext cx="4194175" cy="2365375"/>
          </a:xfrm>
          <a:prstGeom prst="rect">
            <a:avLst/>
          </a:prstGeom>
          <a:noFill/>
          <a:ln w="12700">
            <a:solidFill>
              <a:prstClr val="black"/>
            </a:solidFill>
          </a:ln>
        </p:spPr>
      </p:sp>
      <p:sp>
        <p:nvSpPr>
          <p:cNvPr id="3" name="Notes Placeholder 2"/>
          <p:cNvSpPr>
            <a:spLocks noGrp="1"/>
          </p:cNvSpPr>
          <p:nvPr>
            <p:ph type="body" idx="1"/>
          </p:nvPr>
        </p:nvSpPr>
        <p:spPr>
          <a:xfrm>
            <a:off x="930275" y="3373438"/>
            <a:ext cx="7435850" cy="27606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2017, MEASURE</a:t>
            </a:r>
            <a:r>
              <a:rPr lang="en-US" sz="1200" kern="1200" baseline="0" dirty="0">
                <a:solidFill>
                  <a:schemeClr val="tx1"/>
                </a:solidFill>
                <a:effectLst/>
                <a:latin typeface="+mn-lt"/>
                <a:ea typeface="+mn-ea"/>
                <a:cs typeface="+mn-cs"/>
              </a:rPr>
              <a:t> Evaluation </a:t>
            </a:r>
            <a:r>
              <a:rPr lang="en-US" sz="1200" kern="1200" dirty="0">
                <a:solidFill>
                  <a:schemeClr val="tx1"/>
                </a:solidFill>
                <a:effectLst/>
                <a:latin typeface="+mn-lt"/>
                <a:ea typeface="+mn-ea"/>
                <a:cs typeface="+mn-cs"/>
              </a:rPr>
              <a:t>had</a:t>
            </a:r>
            <a:r>
              <a:rPr lang="en-US" sz="1200" kern="1200" baseline="0" dirty="0">
                <a:solidFill>
                  <a:schemeClr val="tx1"/>
                </a:solidFill>
                <a:effectLst/>
                <a:latin typeface="+mn-lt"/>
                <a:ea typeface="+mn-ea"/>
                <a:cs typeface="+mn-cs"/>
              </a:rPr>
              <a:t> to design an evaluation of a project that was implemented from 2012-2016.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this multi-country, multi-partner project ended in 2016, this was a retrospective evaluation situation, and MEASURE Evaluation started investigating legacy evaluations and ways</a:t>
            </a:r>
            <a:r>
              <a:rPr lang="en-US" sz="1200" kern="1200" baseline="0" dirty="0">
                <a:solidFill>
                  <a:schemeClr val="tx1"/>
                </a:solidFill>
                <a:effectLst/>
                <a:latin typeface="+mn-lt"/>
                <a:ea typeface="+mn-ea"/>
                <a:cs typeface="+mn-cs"/>
              </a:rPr>
              <a:t> to use existing routine data and to gather relevant primary data as well</a:t>
            </a:r>
            <a:r>
              <a:rPr lang="en-US" sz="1200" kern="1200" dirty="0">
                <a:solidFill>
                  <a:schemeClr val="tx1"/>
                </a:solidFill>
                <a:effectLst/>
                <a:latin typeface="+mn-lt"/>
                <a:ea typeface="+mn-ea"/>
                <a:cs typeface="+mn-cs"/>
              </a:rPr>
              <a:t>. </a:t>
            </a:r>
            <a:endParaRPr lang="en-US" dirty="0"/>
          </a:p>
        </p:txBody>
      </p:sp>
    </p:spTree>
    <p:extLst>
      <p:ext uri="{BB962C8B-B14F-4D97-AF65-F5344CB8AC3E}">
        <p14:creationId xmlns:p14="http://schemas.microsoft.com/office/powerpoint/2010/main" val="3040852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The project was asked to evaluate the outcomes of the PHFS, which had the following goal. </a:t>
            </a:r>
            <a:endParaRPr dirty="0"/>
          </a:p>
        </p:txBody>
      </p:sp>
    </p:spTree>
    <p:extLst>
      <p:ext uri="{BB962C8B-B14F-4D97-AF65-F5344CB8AC3E}">
        <p14:creationId xmlns:p14="http://schemas.microsoft.com/office/powerpoint/2010/main" val="13348957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Six countries in sub-Saharan Africa: </a:t>
            </a:r>
          </a:p>
          <a:p>
            <a:r>
              <a:rPr lang="en-US" dirty="0"/>
              <a:t>3 in East Africa: Kenya, Tanzania, Uganda, </a:t>
            </a:r>
          </a:p>
          <a:p>
            <a:r>
              <a:rPr lang="en-US" dirty="0"/>
              <a:t>3 in Southern Africa: Lesotho, Mozambique, South Africa</a:t>
            </a:r>
          </a:p>
        </p:txBody>
      </p:sp>
    </p:spTree>
    <p:extLst>
      <p:ext uri="{BB962C8B-B14F-4D97-AF65-F5344CB8AC3E}">
        <p14:creationId xmlns:p14="http://schemas.microsoft.com/office/powerpoint/2010/main" val="2902765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a:xfrm>
            <a:off x="930275" y="3373438"/>
            <a:ext cx="7435850" cy="2760662"/>
          </a:xfrm>
          <a:prstGeom prst="rect">
            <a:avLst/>
          </a:prstGeom>
        </p:spPr>
        <p:txBody>
          <a:bodyPr/>
          <a:lstStyle/>
          <a:p>
            <a:pPr lvl="0"/>
            <a:r>
              <a:rPr lang="en-US" sz="1200" kern="1200" dirty="0">
                <a:solidFill>
                  <a:schemeClr val="tx1"/>
                </a:solidFill>
                <a:effectLst/>
                <a:latin typeface="+mn-lt"/>
                <a:ea typeface="+mn-ea"/>
                <a:cs typeface="+mn-cs"/>
              </a:rPr>
              <a:t>Given the retrospective nature of the exercise, the team decided to look at the outcomes through multiple lenses.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However, there is not a lot in the literature about legacy evaluation, so this was a new and challenging situation.  The body of evidence is still evolving, and we hope this example will be an important contribution.</a:t>
            </a:r>
          </a:p>
        </p:txBody>
      </p:sp>
    </p:spTree>
    <p:extLst>
      <p:ext uri="{BB962C8B-B14F-4D97-AF65-F5344CB8AC3E}">
        <p14:creationId xmlns:p14="http://schemas.microsoft.com/office/powerpoint/2010/main" val="2903576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69988"/>
            <a:ext cx="5613400" cy="3159125"/>
          </a:xfrm>
          <a:prstGeom prst="rect">
            <a:avLst/>
          </a:prstGeom>
          <a:noFill/>
          <a:ln w="12700">
            <a:solidFill>
              <a:prstClr val="black"/>
            </a:solidFill>
          </a:ln>
        </p:spPr>
      </p:sp>
      <p:sp>
        <p:nvSpPr>
          <p:cNvPr id="3" name="Notes Placeholder 2"/>
          <p:cNvSpPr>
            <a:spLocks noGrp="1"/>
          </p:cNvSpPr>
          <p:nvPr>
            <p:ph type="body" idx="1"/>
          </p:nvPr>
        </p:nvSpPr>
        <p:spPr>
          <a:xfrm>
            <a:off x="708191" y="4505556"/>
            <a:ext cx="5660693" cy="3687134"/>
          </a:xfrm>
          <a:prstGeom prst="rect">
            <a:avLst/>
          </a:prstGeom>
        </p:spPr>
        <p:txBody>
          <a:bodyPr lIns="92181" tIns="46090" rIns="92181" bIns="46090"/>
          <a:lstStyle/>
          <a:p>
            <a:pPr defTabSz="921807">
              <a:defRPr/>
            </a:pPr>
            <a:r>
              <a:rPr lang="en-US" dirty="0"/>
              <a:t>This graphic illustrates your typical project and evaluation timeline. In this case, the evaluation was initiated not only after primary implementation and scale-up, but in fact after all activities were completed.  Some elements of the evaluation have only recently been completed even two years after project close.</a:t>
            </a:r>
          </a:p>
          <a:p>
            <a:endParaRPr lang="en-US" dirty="0"/>
          </a:p>
          <a:p>
            <a:pPr defTabSz="921807">
              <a:defRPr/>
            </a:pPr>
            <a:r>
              <a:rPr lang="en-US" strike="sngStrike" dirty="0"/>
              <a:t>The evaluation used a mixed-methods approach, relying heavily on an extensive document review, site visits, and qualitative interviews with a wide range of project stakeholders including stakeholders at national, regional, district, facility, and community levels, including government, NGO, academic, and community organization respondents in all six PHFS countries as well as with headquarters staff. The evaluation team also visited dozens of implementing sites across the PHFS countries. </a:t>
            </a:r>
          </a:p>
          <a:p>
            <a:pPr defTabSz="921807">
              <a:defRPr/>
            </a:pPr>
            <a:endParaRPr lang="en-US" strike="sngStrike" dirty="0"/>
          </a:p>
          <a:p>
            <a:r>
              <a:rPr lang="en-US" strike="sngStrike" dirty="0"/>
              <a:t>The team developed an inclusive interview guide covering multiple issues related to the implementation and success of PHFS, including perceptions of QI, partnership structure, activity design, implementation, outcomes, successes, and challenges. The guides were designed to be adapted for different audiences relevant to the evaluation, including Ministry of Health representatives, subnational-level health representatives, local USAID mission, PEPFAR implementing partners, on-site health facility staff, community health workers, and patients. </a:t>
            </a:r>
          </a:p>
          <a:p>
            <a:endParaRPr lang="en-US" strike="sngStrike" dirty="0"/>
          </a:p>
          <a:p>
            <a:r>
              <a:rPr lang="en-US" strike="sngStrike" dirty="0"/>
              <a:t>During visits to implementation sites, the evaluation team would—whenever possible—scan QI journals and other day-to-day documentation (e.g., registers) to better understand the dynamics of the PHFS approach as well as its continuing use and effectiveness. At the end of each country visit, the evaluation team would synthesize the findings and, as the number of visited countries grew, compare the findings with those in other countries to identify and understand similarities and differences. </a:t>
            </a:r>
          </a:p>
          <a:p>
            <a:endParaRPr lang="en-US" dirty="0"/>
          </a:p>
        </p:txBody>
      </p:sp>
    </p:spTree>
    <p:extLst>
      <p:ext uri="{BB962C8B-B14F-4D97-AF65-F5344CB8AC3E}">
        <p14:creationId xmlns:p14="http://schemas.microsoft.com/office/powerpoint/2010/main" val="33695464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69988"/>
            <a:ext cx="5613400" cy="3159125"/>
          </a:xfrm>
          <a:prstGeom prst="rect">
            <a:avLst/>
          </a:prstGeom>
          <a:noFill/>
          <a:ln w="12700">
            <a:solidFill>
              <a:prstClr val="black"/>
            </a:solidFill>
          </a:ln>
        </p:spPr>
      </p:sp>
      <p:sp>
        <p:nvSpPr>
          <p:cNvPr id="3" name="Notes Placeholder 2"/>
          <p:cNvSpPr>
            <a:spLocks noGrp="1"/>
          </p:cNvSpPr>
          <p:nvPr>
            <p:ph type="body" idx="1"/>
          </p:nvPr>
        </p:nvSpPr>
        <p:spPr>
          <a:xfrm>
            <a:off x="708191" y="4505556"/>
            <a:ext cx="5660693" cy="3687134"/>
          </a:xfrm>
          <a:prstGeom prst="rect">
            <a:avLst/>
          </a:prstGeom>
        </p:spPr>
        <p:txBody>
          <a:bodyPr lIns="92181" tIns="46090" rIns="92181" bIns="46090"/>
          <a:lstStyle/>
          <a:p>
            <a:endParaRPr lang="en-US" dirty="0"/>
          </a:p>
        </p:txBody>
      </p:sp>
    </p:spTree>
    <p:extLst>
      <p:ext uri="{BB962C8B-B14F-4D97-AF65-F5344CB8AC3E}">
        <p14:creationId xmlns:p14="http://schemas.microsoft.com/office/powerpoint/2010/main" val="4292660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This slide illustrates WHO Health System Building blocks i.e.  Leadership and governance, health financing, health workforce, medical products and technologies, information and service delivery and how HIS contributes to the health system improvement. As you can see a Strong HIS is key to all the building blocks. The HIS stages tool explains how to progress toward a strong HIS, monitor and measure the progress. This tool helps identify gaps and appropriate interventions to overcome those gaps. It also help determine which other tools are useful. For example, assessment might highlight data use or interoperability or routine system performance management as key issues for which you can use appropriate tools.</a:t>
            </a:r>
          </a:p>
        </p:txBody>
      </p:sp>
    </p:spTree>
    <p:extLst>
      <p:ext uri="{BB962C8B-B14F-4D97-AF65-F5344CB8AC3E}">
        <p14:creationId xmlns:p14="http://schemas.microsoft.com/office/powerpoint/2010/main" val="5630767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69988"/>
            <a:ext cx="5613400" cy="3159125"/>
          </a:xfrm>
          <a:prstGeom prst="rect">
            <a:avLst/>
          </a:prstGeom>
          <a:noFill/>
          <a:ln w="12700">
            <a:solidFill>
              <a:prstClr val="black"/>
            </a:solidFill>
          </a:ln>
        </p:spPr>
      </p:sp>
      <p:sp>
        <p:nvSpPr>
          <p:cNvPr id="3" name="Notes Placeholder 2"/>
          <p:cNvSpPr>
            <a:spLocks noGrp="1"/>
          </p:cNvSpPr>
          <p:nvPr>
            <p:ph type="body" idx="1"/>
          </p:nvPr>
        </p:nvSpPr>
        <p:spPr>
          <a:xfrm>
            <a:off x="708191" y="4505556"/>
            <a:ext cx="5660693" cy="3687134"/>
          </a:xfrm>
          <a:prstGeom prst="rect">
            <a:avLst/>
          </a:prstGeom>
        </p:spPr>
        <p:txBody>
          <a:bodyPr lIns="92181" tIns="46090" rIns="92181" bIns="46090"/>
          <a:lstStyle/>
          <a:p>
            <a:endParaRPr lang="en-US" dirty="0"/>
          </a:p>
        </p:txBody>
      </p:sp>
    </p:spTree>
    <p:extLst>
      <p:ext uri="{BB962C8B-B14F-4D97-AF65-F5344CB8AC3E}">
        <p14:creationId xmlns:p14="http://schemas.microsoft.com/office/powerpoint/2010/main" val="23880114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a:prstGeom prst="rect">
            <a:avLst/>
          </a:prstGeom>
          <a:noFill/>
          <a:ln w="12700">
            <a:solidFill>
              <a:prstClr val="black"/>
            </a:solidFill>
          </a:ln>
        </p:spPr>
      </p:sp>
      <p:sp>
        <p:nvSpPr>
          <p:cNvPr id="3" name="Notes Placeholder 2"/>
          <p:cNvSpPr>
            <a:spLocks noGrp="1"/>
          </p:cNvSpPr>
          <p:nvPr>
            <p:ph type="body" idx="1"/>
          </p:nvPr>
        </p:nvSpPr>
        <p:spPr>
          <a:xfrm>
            <a:off x="708025" y="4505325"/>
            <a:ext cx="5661025" cy="3687763"/>
          </a:xfrm>
          <a:prstGeom prst="rect">
            <a:avLst/>
          </a:prstGeom>
        </p:spPr>
        <p:txBody>
          <a:bodyPr/>
          <a:lstStyle/>
          <a:p>
            <a:endParaRPr lang="en-US"/>
          </a:p>
        </p:txBody>
      </p:sp>
    </p:spTree>
    <p:extLst>
      <p:ext uri="{BB962C8B-B14F-4D97-AF65-F5344CB8AC3E}">
        <p14:creationId xmlns:p14="http://schemas.microsoft.com/office/powerpoint/2010/main" val="13194990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sz="1200" kern="1200" dirty="0">
                <a:solidFill>
                  <a:schemeClr val="tx1"/>
                </a:solidFill>
                <a:effectLst/>
                <a:latin typeface="+mn-lt"/>
                <a:ea typeface="+mn-ea"/>
                <a:cs typeface="+mn-cs"/>
              </a:rPr>
              <a:t>We selected a total of 19 demonstration facilities, 18 scale-up facilities, and 24 comparison facilities for inclusion in the study. Out of 22 demonstration facilities, we excluded four with the lowest patient volume based on information from the implementers. We randomly selected scale-up facilities from 59 that participated in the program. We randomly selected comparison facilities from 145 PEPFAR-supported facilities in the six comparison districts </a:t>
            </a:r>
            <a:endParaRPr lang="en-US" dirty="0"/>
          </a:p>
        </p:txBody>
      </p:sp>
    </p:spTree>
    <p:extLst>
      <p:ext uri="{BB962C8B-B14F-4D97-AF65-F5344CB8AC3E}">
        <p14:creationId xmlns:p14="http://schemas.microsoft.com/office/powerpoint/2010/main" val="621691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sz="1200" kern="1200" dirty="0">
                <a:solidFill>
                  <a:schemeClr val="tx1"/>
                </a:solidFill>
                <a:effectLst/>
                <a:latin typeface="+mn-lt"/>
                <a:ea typeface="+mn-ea"/>
                <a:cs typeface="+mn-cs"/>
              </a:rPr>
              <a:t>This evaluation used a retrospective longitudinal design</a:t>
            </a:r>
            <a:r>
              <a:rPr lang="en-GB" sz="1200" kern="1200" dirty="0">
                <a:solidFill>
                  <a:schemeClr val="tx1"/>
                </a:solidFill>
                <a:effectLst/>
                <a:latin typeface="+mn-lt"/>
                <a:ea typeface="+mn-ea"/>
                <a:cs typeface="+mn-cs"/>
              </a:rPr>
              <a:t> to assess the success of the PHFS program by comparing patient outcomes across the demonstration, scale-up, and comparison sites. </a:t>
            </a:r>
            <a:r>
              <a:rPr lang="en-US" sz="1200" kern="1200" dirty="0">
                <a:solidFill>
                  <a:schemeClr val="tx1"/>
                </a:solidFill>
                <a:effectLst/>
                <a:latin typeface="+mn-lt"/>
                <a:ea typeface="+mn-ea"/>
                <a:cs typeface="+mn-cs"/>
              </a:rPr>
              <a:t>Patient-level data collection was retrospective, starting from February 2011, prior to the PHFS implementation, and continuing to December 2018. Data from before the implementation of PHFS serves as a baseline and data after the close of the PHFS is used to measure sustainability. </a:t>
            </a:r>
            <a:endParaRPr lang="en-US" dirty="0"/>
          </a:p>
        </p:txBody>
      </p:sp>
    </p:spTree>
    <p:extLst>
      <p:ext uri="{BB962C8B-B14F-4D97-AF65-F5344CB8AC3E}">
        <p14:creationId xmlns:p14="http://schemas.microsoft.com/office/powerpoint/2010/main" val="4329813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sz="1200" kern="1200" dirty="0">
                <a:solidFill>
                  <a:schemeClr val="tx1"/>
                </a:solidFill>
                <a:effectLst/>
                <a:latin typeface="+mn-lt"/>
                <a:ea typeface="+mn-ea"/>
                <a:cs typeface="+mn-cs"/>
              </a:rPr>
              <a:t>Data collectors extracted patient-level data on mother-baby pairs from health facility records. Individual-level data was obtained for each month starting from birth or from the time the mother-baby pair was enrolled until the pair was lost to follow-up, the child died, or the child became 18 months. As the data collectors entered patient-level data, they documented if data were missing by selecting a “missing” code. Facility-level data were also collected, including information on staffing and PMTCT services. Data collectors obtained the same data from facilities and patient records across PHFS demonstration sites, PHFS scale-up sites, and comparison sites. </a:t>
            </a:r>
            <a:endParaRPr lang="en-US" dirty="0"/>
          </a:p>
        </p:txBody>
      </p:sp>
    </p:spTree>
    <p:extLst>
      <p:ext uri="{BB962C8B-B14F-4D97-AF65-F5344CB8AC3E}">
        <p14:creationId xmlns:p14="http://schemas.microsoft.com/office/powerpoint/2010/main" val="9168090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Evolving impact and sustainability in 6 month time blocks.</a:t>
            </a:r>
          </a:p>
        </p:txBody>
      </p:sp>
    </p:spTree>
    <p:extLst>
      <p:ext uri="{BB962C8B-B14F-4D97-AF65-F5344CB8AC3E}">
        <p14:creationId xmlns:p14="http://schemas.microsoft.com/office/powerpoint/2010/main" val="7797984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123479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69988"/>
            <a:ext cx="5613400" cy="3159125"/>
          </a:xfrm>
          <a:prstGeom prst="rect">
            <a:avLst/>
          </a:prstGeom>
          <a:noFill/>
          <a:ln w="12700">
            <a:solidFill>
              <a:prstClr val="black"/>
            </a:solidFill>
          </a:ln>
        </p:spPr>
      </p:sp>
      <p:sp>
        <p:nvSpPr>
          <p:cNvPr id="3" name="Notes Placeholder 2"/>
          <p:cNvSpPr>
            <a:spLocks noGrp="1"/>
          </p:cNvSpPr>
          <p:nvPr>
            <p:ph type="body" idx="1"/>
          </p:nvPr>
        </p:nvSpPr>
        <p:spPr>
          <a:xfrm>
            <a:off x="708191" y="4505556"/>
            <a:ext cx="5660693" cy="3687134"/>
          </a:xfrm>
          <a:prstGeom prst="rect">
            <a:avLst/>
          </a:prstGeom>
        </p:spPr>
        <p:txBody>
          <a:bodyPr lIns="92181" tIns="46090" rIns="92181" bIns="4609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The critical consideration when planning the evaluation was the fact that PHFS had ended more than a year before the evaluation formally began. Consequently, the assessment was done as a legacy evaluation to provide a holistic picture of what had been done across the six participating countries and to explore the effects that outlived the implementation period. The challenges of organizing a legacy evaluation (e.g., key staff, who had moved on to other assignments, had to be tracked down; institutional memory had declined; records and data were less accessible) increased the amount of time between the end of the project and the completion of the evaluation. However, the passage of time helped spotlight or clarify key components of the PHFS legacy. </a:t>
            </a:r>
          </a:p>
          <a:p>
            <a:endParaRPr lang="en-US" dirty="0"/>
          </a:p>
          <a:p>
            <a:r>
              <a:rPr lang="en-US" dirty="0"/>
              <a:t>Given that the PHFS program implementation was finished in all countries prior to MEASURE Evaluation’s engagement with the evaluation activity, it was essential to speak with people that had participated in the implementation to understand the outcomes at the facility and district level.  Routine health information did not address the nuances of how teams organized around QI tracking and change ideas.  The RHIS doesn’t include answers to </a:t>
            </a:r>
            <a:r>
              <a:rPr lang="en-US" i="1" dirty="0"/>
              <a:t>why</a:t>
            </a:r>
            <a:r>
              <a:rPr lang="en-US" i="0" dirty="0"/>
              <a:t> improvements were observed. </a:t>
            </a:r>
            <a:endParaRPr lang="en-US" dirty="0"/>
          </a:p>
        </p:txBody>
      </p:sp>
    </p:spTree>
    <p:extLst>
      <p:ext uri="{BB962C8B-B14F-4D97-AF65-F5344CB8AC3E}">
        <p14:creationId xmlns:p14="http://schemas.microsoft.com/office/powerpoint/2010/main" val="12130093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69988"/>
            <a:ext cx="5613400" cy="3159125"/>
          </a:xfrm>
          <a:prstGeom prst="rect">
            <a:avLst/>
          </a:prstGeom>
          <a:noFill/>
          <a:ln w="12700">
            <a:solidFill>
              <a:prstClr val="black"/>
            </a:solidFill>
          </a:ln>
        </p:spPr>
      </p:sp>
      <p:sp>
        <p:nvSpPr>
          <p:cNvPr id="3" name="Notes Placeholder 2"/>
          <p:cNvSpPr>
            <a:spLocks noGrp="1"/>
          </p:cNvSpPr>
          <p:nvPr>
            <p:ph type="body" idx="1"/>
          </p:nvPr>
        </p:nvSpPr>
        <p:spPr>
          <a:xfrm>
            <a:off x="708191" y="4505556"/>
            <a:ext cx="5660693" cy="3687134"/>
          </a:xfrm>
          <a:prstGeom prst="rect">
            <a:avLst/>
          </a:prstGeom>
        </p:spPr>
        <p:txBody>
          <a:bodyPr lIns="92181" tIns="46090" rIns="92181" bIns="46090"/>
          <a:lstStyle/>
          <a:p>
            <a:endParaRPr lang="en-US" dirty="0"/>
          </a:p>
        </p:txBody>
      </p:sp>
    </p:spTree>
    <p:extLst>
      <p:ext uri="{BB962C8B-B14F-4D97-AF65-F5344CB8AC3E}">
        <p14:creationId xmlns:p14="http://schemas.microsoft.com/office/powerpoint/2010/main" val="28729368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69988"/>
            <a:ext cx="5613400" cy="3159125"/>
          </a:xfrm>
          <a:prstGeom prst="rect">
            <a:avLst/>
          </a:prstGeom>
          <a:noFill/>
          <a:ln w="12700">
            <a:solidFill>
              <a:prstClr val="black"/>
            </a:solidFill>
          </a:ln>
        </p:spPr>
      </p:sp>
      <p:sp>
        <p:nvSpPr>
          <p:cNvPr id="3" name="Notes Placeholder 2"/>
          <p:cNvSpPr>
            <a:spLocks noGrp="1"/>
          </p:cNvSpPr>
          <p:nvPr>
            <p:ph type="body" idx="1"/>
          </p:nvPr>
        </p:nvSpPr>
        <p:spPr>
          <a:xfrm>
            <a:off x="708191" y="4505556"/>
            <a:ext cx="5660693" cy="3687134"/>
          </a:xfrm>
          <a:prstGeom prst="rect">
            <a:avLst/>
          </a:prstGeom>
        </p:spPr>
        <p:txBody>
          <a:bodyPr lIns="92181" tIns="46090" rIns="92181" bIns="46090"/>
          <a:lstStyle/>
          <a:p>
            <a:r>
              <a:rPr lang="en-US" b="1" dirty="0"/>
              <a:t>A retrospective theory of change shows </a:t>
            </a:r>
            <a:r>
              <a:rPr lang="en-US" b="1" i="1" dirty="0"/>
              <a:t>what was done </a:t>
            </a:r>
            <a:r>
              <a:rPr lang="en-US" b="1" dirty="0"/>
              <a:t>to achieve results as opposed to the more common use of a theory of change to show </a:t>
            </a:r>
            <a:r>
              <a:rPr lang="en-US" b="1" i="1" dirty="0"/>
              <a:t>what is planned</a:t>
            </a:r>
            <a:r>
              <a:rPr lang="en-US" b="1" dirty="0"/>
              <a:t>. The retrospective theory of change also incorporates findings from all six countries, demonstrating the commonalities across them. In this presentation we will show you this now, at the beginning, but in the report you will see that this is at the end since we built it through our evaluation.</a:t>
            </a:r>
          </a:p>
          <a:p>
            <a:endParaRPr lang="en-US" dirty="0"/>
          </a:p>
          <a:p>
            <a:r>
              <a:rPr lang="en-US" dirty="0"/>
              <a:t>Our retrospective theory of change for PHFS shows how different core activities played out in the PHFS countries. It also identifies specific links between individual activities. </a:t>
            </a:r>
          </a:p>
          <a:p>
            <a:endParaRPr lang="en-US" dirty="0"/>
          </a:p>
          <a:p>
            <a:r>
              <a:rPr lang="en-US" dirty="0"/>
              <a:t>Although the retrospective theory of change encapsulates the experience from the six PHFS countries, it is important to note the inherent flexibility in how the activities are grouped, linked, and implemented, particularly the degree and/or emphasis of the activity. Essentially, all six countries used the same overarching approach, but they made appropriate adaptations for their local context. For example, in different countries—and even in different settings within the same country, the extent and nature of the QI components varied, but their role was always essential. Similarly, there were variations in how PHFS facilities implemented mother-baby pairs, mother-baby clinics, and the integration of services, but the principles behind these activities remained the same. </a:t>
            </a:r>
          </a:p>
          <a:p>
            <a:endParaRPr lang="en-US" dirty="0"/>
          </a:p>
          <a:p>
            <a:r>
              <a:rPr lang="en-US" dirty="0"/>
              <a:t>Note that the left side of the theory of change shows the core activities that must be in place for the PHFS approach to work. (Read</a:t>
            </a:r>
            <a:r>
              <a:rPr lang="en-US" baseline="0" dirty="0"/>
              <a:t> the pink box)</a:t>
            </a:r>
          </a:p>
        </p:txBody>
      </p:sp>
    </p:spTree>
    <p:extLst>
      <p:ext uri="{BB962C8B-B14F-4D97-AF65-F5344CB8AC3E}">
        <p14:creationId xmlns:p14="http://schemas.microsoft.com/office/powerpoint/2010/main" val="1663010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2709863"/>
          </a:xfrm>
          <a:prstGeom prst="rect">
            <a:avLst/>
          </a:prstGeom>
        </p:spPr>
        <p:txBody>
          <a:bodyPr/>
          <a:lstStyle/>
          <a:p>
            <a:r>
              <a:rPr lang="en-US" dirty="0"/>
              <a:t>Mention the resource center and searchable HIS tool database. You can find a tool for your purposes.</a:t>
            </a:r>
          </a:p>
        </p:txBody>
      </p:sp>
    </p:spTree>
    <p:extLst>
      <p:ext uri="{BB962C8B-B14F-4D97-AF65-F5344CB8AC3E}">
        <p14:creationId xmlns:p14="http://schemas.microsoft.com/office/powerpoint/2010/main" val="23932830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69988"/>
            <a:ext cx="5613400" cy="3159125"/>
          </a:xfrm>
          <a:prstGeom prst="rect">
            <a:avLst/>
          </a:prstGeom>
          <a:noFill/>
          <a:ln w="12700">
            <a:solidFill>
              <a:prstClr val="black"/>
            </a:solidFill>
          </a:ln>
        </p:spPr>
      </p:sp>
      <p:sp>
        <p:nvSpPr>
          <p:cNvPr id="3" name="Notes Placeholder 2"/>
          <p:cNvSpPr>
            <a:spLocks noGrp="1"/>
          </p:cNvSpPr>
          <p:nvPr>
            <p:ph type="body" idx="1"/>
          </p:nvPr>
        </p:nvSpPr>
        <p:spPr>
          <a:xfrm>
            <a:off x="708191" y="4505556"/>
            <a:ext cx="5660693" cy="3687134"/>
          </a:xfrm>
          <a:prstGeom prst="rect">
            <a:avLst/>
          </a:prstGeom>
        </p:spPr>
        <p:txBody>
          <a:bodyPr lIns="92181" tIns="46090" rIns="92181" bIns="46090"/>
          <a:lstStyle/>
          <a:p>
            <a:r>
              <a:rPr lang="en-US" sz="1200" b="0" i="0" u="none" strike="noStrike" kern="1200" baseline="0" dirty="0">
                <a:solidFill>
                  <a:schemeClr val="tx1"/>
                </a:solidFill>
                <a:latin typeface="+mn-lt"/>
                <a:ea typeface="+mn-ea"/>
                <a:cs typeface="+mn-cs"/>
              </a:rPr>
              <a:t>Although the footprint of PHFS was small, the lessons and the potential are large. If more countries enabled facilities with the requisite knowledge and skills to pursue the approach, the goal of eliminating mother-to-child transmission of HIV would be more reachable than ever. And if an investment were made in further refining the PHFS approach (e.g., nutrition services, mentoring/coaching, knowledge sharing and transferability to other health services, including ART clinics), there would be commensurate gains in the delivery of health services and the health and well-being of patients.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 lessons of PHFS should be more widely known and more widely emulated. </a:t>
            </a:r>
            <a:endParaRPr lang="en-US" dirty="0"/>
          </a:p>
        </p:txBody>
      </p:sp>
    </p:spTree>
    <p:extLst>
      <p:ext uri="{BB962C8B-B14F-4D97-AF65-F5344CB8AC3E}">
        <p14:creationId xmlns:p14="http://schemas.microsoft.com/office/powerpoint/2010/main" val="3559972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Evolving impact and sustainability in 6 month time blocks.</a:t>
            </a:r>
          </a:p>
        </p:txBody>
      </p:sp>
    </p:spTree>
    <p:extLst>
      <p:ext uri="{BB962C8B-B14F-4D97-AF65-F5344CB8AC3E}">
        <p14:creationId xmlns:p14="http://schemas.microsoft.com/office/powerpoint/2010/main" val="3049390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41988872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69988"/>
            <a:ext cx="5613400" cy="3159125"/>
          </a:xfrm>
          <a:prstGeom prst="rect">
            <a:avLst/>
          </a:prstGeom>
          <a:noFill/>
          <a:ln w="12700">
            <a:solidFill>
              <a:prstClr val="black"/>
            </a:solidFill>
          </a:ln>
        </p:spPr>
      </p:sp>
      <p:sp>
        <p:nvSpPr>
          <p:cNvPr id="3" name="Notes Placeholder 2"/>
          <p:cNvSpPr>
            <a:spLocks noGrp="1"/>
          </p:cNvSpPr>
          <p:nvPr>
            <p:ph type="body" idx="1"/>
          </p:nvPr>
        </p:nvSpPr>
        <p:spPr>
          <a:xfrm>
            <a:off x="708191" y="4505556"/>
            <a:ext cx="5660693" cy="3687134"/>
          </a:xfrm>
          <a:prstGeom prst="rect">
            <a:avLst/>
          </a:prstGeom>
        </p:spPr>
        <p:txBody>
          <a:bodyPr lIns="92181" tIns="46090" rIns="92181" bIns="46090"/>
          <a:lstStyle/>
          <a:p>
            <a:r>
              <a:rPr lang="en-US" dirty="0"/>
              <a:t>Here is a link to</a:t>
            </a:r>
            <a:r>
              <a:rPr lang="en-US" baseline="0" dirty="0"/>
              <a:t> the final report on the MEASURE Evaluation website. (show the report)</a:t>
            </a:r>
            <a:endParaRPr lang="en-US" dirty="0"/>
          </a:p>
        </p:txBody>
      </p:sp>
    </p:spTree>
    <p:extLst>
      <p:ext uri="{BB962C8B-B14F-4D97-AF65-F5344CB8AC3E}">
        <p14:creationId xmlns:p14="http://schemas.microsoft.com/office/powerpoint/2010/main" val="33429128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69988"/>
            <a:ext cx="5613400" cy="3159125"/>
          </a:xfrm>
          <a:prstGeom prst="rect">
            <a:avLst/>
          </a:prstGeom>
          <a:noFill/>
          <a:ln w="12700">
            <a:solidFill>
              <a:prstClr val="black"/>
            </a:solidFill>
          </a:ln>
        </p:spPr>
      </p:sp>
      <p:sp>
        <p:nvSpPr>
          <p:cNvPr id="3" name="Notes Placeholder 2"/>
          <p:cNvSpPr>
            <a:spLocks noGrp="1"/>
          </p:cNvSpPr>
          <p:nvPr>
            <p:ph type="body" idx="1"/>
          </p:nvPr>
        </p:nvSpPr>
        <p:spPr>
          <a:xfrm>
            <a:off x="708191" y="4505556"/>
            <a:ext cx="5660693" cy="3687134"/>
          </a:xfrm>
          <a:prstGeom prst="rect">
            <a:avLst/>
          </a:prstGeom>
        </p:spPr>
        <p:txBody>
          <a:bodyPr lIns="92181" tIns="46090" rIns="92181" bIns="46090"/>
          <a:lstStyle/>
          <a:p>
            <a:endParaRPr lang="en-US" dirty="0"/>
          </a:p>
        </p:txBody>
      </p:sp>
    </p:spTree>
    <p:extLst>
      <p:ext uri="{BB962C8B-B14F-4D97-AF65-F5344CB8AC3E}">
        <p14:creationId xmlns:p14="http://schemas.microsoft.com/office/powerpoint/2010/main" val="39209359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pPr defTabSz="829635">
              <a:defRPr/>
            </a:pPr>
            <a:r>
              <a:rPr lang="en-US" dirty="0"/>
              <a:t>This toolkit was also developed in collaboration with HDC. Many countries have completed assessments and more in progress in east Africa. The assessment has informed digital profile of country. Uganda drafted its privacy guidelines based on the findings of the assessment. Also, published a comparative document describing HIS Stages, HIS Interoperability, Digital Health Investment Review Tool, Global Digital Health Index, Digital Health Atlas and the Global Goods Maturity Model.</a:t>
            </a:r>
          </a:p>
          <a:p>
            <a:endParaRPr lang="en-US" dirty="0"/>
          </a:p>
          <a:p>
            <a:endParaRPr lang="en-US" dirty="0"/>
          </a:p>
          <a:p>
            <a:endParaRPr lang="en-US" dirty="0"/>
          </a:p>
        </p:txBody>
      </p:sp>
    </p:spTree>
    <p:extLst>
      <p:ext uri="{BB962C8B-B14F-4D97-AF65-F5344CB8AC3E}">
        <p14:creationId xmlns:p14="http://schemas.microsoft.com/office/powerpoint/2010/main" val="17737189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endParaRPr lang="en-US"/>
          </a:p>
        </p:txBody>
      </p:sp>
    </p:spTree>
    <p:extLst>
      <p:ext uri="{BB962C8B-B14F-4D97-AF65-F5344CB8AC3E}">
        <p14:creationId xmlns:p14="http://schemas.microsoft.com/office/powerpoint/2010/main" val="3227041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75" y="3311525"/>
            <a:ext cx="7435850" cy="2709863"/>
          </a:xfrm>
          <a:prstGeom prst="rect">
            <a:avLst/>
          </a:prstGeom>
        </p:spPr>
        <p:txBody>
          <a:bodyPr/>
          <a:lstStyle/>
          <a:p>
            <a:endParaRPr lang="en-US" dirty="0"/>
          </a:p>
        </p:txBody>
      </p:sp>
    </p:spTree>
    <p:extLst>
      <p:ext uri="{BB962C8B-B14F-4D97-AF65-F5344CB8AC3E}">
        <p14:creationId xmlns:p14="http://schemas.microsoft.com/office/powerpoint/2010/main" val="1264231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r>
              <a:rPr lang="en-US" sz="1100" dirty="0"/>
              <a:t>The toolkit is available on the MEASURE website and includes a user guide, measurement scale and the excel based tool. </a:t>
            </a:r>
            <a:endParaRPr lang="en-US" b="0" dirty="0"/>
          </a:p>
        </p:txBody>
      </p:sp>
    </p:spTree>
    <p:extLst>
      <p:ext uri="{BB962C8B-B14F-4D97-AF65-F5344CB8AC3E}">
        <p14:creationId xmlns:p14="http://schemas.microsoft.com/office/powerpoint/2010/main" val="1099241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860425"/>
            <a:ext cx="4127500" cy="2322513"/>
          </a:xfrm>
          <a:prstGeom prst="rect">
            <a:avLst/>
          </a:prstGeom>
          <a:noFill/>
          <a:ln w="12700">
            <a:solidFill>
              <a:prstClr val="black"/>
            </a:solidFill>
          </a:ln>
        </p:spPr>
      </p:sp>
      <p:sp>
        <p:nvSpPr>
          <p:cNvPr id="3" name="Notes Placeholder 2"/>
          <p:cNvSpPr>
            <a:spLocks noGrp="1"/>
          </p:cNvSpPr>
          <p:nvPr>
            <p:ph type="body" idx="1"/>
          </p:nvPr>
        </p:nvSpPr>
        <p:spPr>
          <a:xfrm>
            <a:off x="930227" y="3311591"/>
            <a:ext cx="7435946" cy="2709995"/>
          </a:xfrm>
          <a:prstGeom prst="rect">
            <a:avLst/>
          </a:prstGeom>
        </p:spPr>
        <p:txBody>
          <a:bodyPr lIns="82964" tIns="41482" rIns="82964" bIns="41482"/>
          <a:lstStyle/>
          <a:p>
            <a:pPr marL="11523" defTabSz="829635">
              <a:spcAft>
                <a:spcPts val="544"/>
              </a:spcAft>
              <a:defRPr/>
            </a:pPr>
            <a:r>
              <a:rPr lang="en-US" dirty="0">
                <a:latin typeface="Century Gothic" panose="020B0502020202020204" pitchFamily="34" charset="0"/>
              </a:rPr>
              <a:t>One of the challenges in HIS strengthening has been to address the need to understand status  and determine the goal for developing improvement roadmap and related HIS interventions. Building on the HIS Strengthening model mentioned earlier in this presentation, and also leveraging the WHO-ITU </a:t>
            </a:r>
            <a:r>
              <a:rPr lang="en-US" dirty="0" err="1">
                <a:latin typeface="Century Gothic" panose="020B0502020202020204" pitchFamily="34" charset="0"/>
              </a:rPr>
              <a:t>ehealth</a:t>
            </a:r>
            <a:r>
              <a:rPr lang="en-US" dirty="0">
                <a:latin typeface="Century Gothic" panose="020B0502020202020204" pitchFamily="34" charset="0"/>
              </a:rPr>
              <a:t> strategy and other maturity model efforts in health and non-health sectors we came up with a </a:t>
            </a:r>
            <a:r>
              <a:rPr lang="en-US" sz="1100" dirty="0"/>
              <a:t>comprehensive approach to addressing essential components and subcomponents of an HIS. The demand came from the country stakeholders and we collaborated with the CDC team and the  HDC team in this effort.</a:t>
            </a:r>
          </a:p>
          <a:p>
            <a:pPr marL="11523">
              <a:spcAft>
                <a:spcPts val="544"/>
              </a:spcAft>
              <a:defRPr/>
            </a:pPr>
            <a:endParaRPr lang="en-US" dirty="0">
              <a:latin typeface="Century Gothic" panose="020B0502020202020204" pitchFamily="34" charset="0"/>
            </a:endParaRPr>
          </a:p>
          <a:p>
            <a:pPr marL="11523">
              <a:spcAft>
                <a:spcPts val="544"/>
              </a:spcAft>
              <a:defRPr/>
            </a:pPr>
            <a:r>
              <a:rPr lang="en-US" dirty="0">
                <a:latin typeface="Century Gothic" panose="020B0502020202020204" pitchFamily="34" charset="0"/>
              </a:rPr>
              <a:t>This graphic shows the five domains and how components and sub-components are associated with each of the domains. The colors show stages of each sub-component which is often non-linear and is interconnected with one another. </a:t>
            </a:r>
            <a:endParaRPr lang="en-US" spc="-91" dirty="0">
              <a:solidFill>
                <a:srgbClr val="231F20"/>
              </a:solidFill>
              <a:latin typeface="Century Gothic" panose="020B0502020202020204" pitchFamily="34" charset="0"/>
              <a:cs typeface="Futura LT Pro Book"/>
            </a:endParaRPr>
          </a:p>
          <a:p>
            <a:pPr marL="426340" lvl="1">
              <a:lnSpc>
                <a:spcPts val="2178"/>
              </a:lnSpc>
              <a:spcAft>
                <a:spcPts val="544"/>
              </a:spcAft>
              <a:defRPr/>
            </a:pPr>
            <a:endParaRPr lang="en-US" spc="-91" dirty="0">
              <a:solidFill>
                <a:srgbClr val="231F20"/>
              </a:solidFill>
              <a:latin typeface="Century Gothic" panose="020B0502020202020204" pitchFamily="34" charset="0"/>
              <a:cs typeface="Futura LT Pro Book"/>
            </a:endParaRPr>
          </a:p>
        </p:txBody>
      </p:sp>
    </p:spTree>
    <p:extLst>
      <p:ext uri="{BB962C8B-B14F-4D97-AF65-F5344CB8AC3E}">
        <p14:creationId xmlns:p14="http://schemas.microsoft.com/office/powerpoint/2010/main" val="26679979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Final Slide">
    <p:bg>
      <p:bgPr>
        <a:solidFill>
          <a:schemeClr val="bg1"/>
        </a:solidFill>
        <a:effectLst/>
      </p:bgPr>
    </p:bg>
    <p:spTree>
      <p:nvGrpSpPr>
        <p:cNvPr id="1" name=""/>
        <p:cNvGrpSpPr/>
        <p:nvPr/>
      </p:nvGrpSpPr>
      <p:grpSpPr>
        <a:xfrm>
          <a:off x="0" y="0"/>
          <a:ext cx="0" cy="0"/>
          <a:chOff x="0" y="0"/>
          <a:chExt cx="0" cy="0"/>
        </a:xfrm>
      </p:grpSpPr>
      <p:sp>
        <p:nvSpPr>
          <p:cNvPr id="15" name="object 3"/>
          <p:cNvSpPr/>
          <p:nvPr userDrawn="1"/>
        </p:nvSpPr>
        <p:spPr>
          <a:xfrm>
            <a:off x="-19564" y="-9138"/>
            <a:ext cx="12211564" cy="5681518"/>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2B1533"/>
          </a:solidFill>
        </p:spPr>
        <p:txBody>
          <a:bodyPr wrap="square" lIns="0" tIns="0" rIns="0" bIns="0" rtlCol="0"/>
          <a:lstStyle/>
          <a:p>
            <a:endParaRPr sz="1588" dirty="0">
              <a:latin typeface="Century Gothic" panose="020B0502020202020204" pitchFamily="34" charset="0"/>
            </a:endParaRPr>
          </a:p>
        </p:txBody>
      </p:sp>
      <p:sp>
        <p:nvSpPr>
          <p:cNvPr id="17" name="bk object 17"/>
          <p:cNvSpPr/>
          <p:nvPr/>
        </p:nvSpPr>
        <p:spPr>
          <a:xfrm>
            <a:off x="1846" y="0"/>
            <a:ext cx="0" cy="1223682"/>
          </a:xfrm>
          <a:custGeom>
            <a:avLst/>
            <a:gdLst/>
            <a:ahLst/>
            <a:cxnLst/>
            <a:rect l="l" t="t" r="r" b="b"/>
            <a:pathLst>
              <a:path h="1386840">
                <a:moveTo>
                  <a:pt x="0" y="0"/>
                </a:moveTo>
                <a:lnTo>
                  <a:pt x="0" y="1386839"/>
                </a:lnTo>
              </a:path>
            </a:pathLst>
          </a:custGeom>
          <a:ln w="4318">
            <a:solidFill>
              <a:srgbClr val="1E185F"/>
            </a:solidFill>
          </a:ln>
        </p:spPr>
        <p:txBody>
          <a:bodyPr wrap="square" lIns="0" tIns="0" rIns="0" bIns="0" rtlCol="0"/>
          <a:lstStyle/>
          <a:p>
            <a:endParaRPr sz="1588" dirty="0">
              <a:latin typeface="Century Gothic" panose="020B0502020202020204" pitchFamily="34" charset="0"/>
            </a:endParaRPr>
          </a:p>
        </p:txBody>
      </p:sp>
      <p:sp>
        <p:nvSpPr>
          <p:cNvPr id="7" name="Rectangle 1"/>
          <p:cNvSpPr>
            <a:spLocks noChangeArrowheads="1"/>
          </p:cNvSpPr>
          <p:nvPr userDrawn="1"/>
        </p:nvSpPr>
        <p:spPr bwMode="auto">
          <a:xfrm>
            <a:off x="-923635" y="6425928"/>
            <a:ext cx="65" cy="2443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806867" rtl="0" eaLnBrk="0" fontAlgn="base" latinLnBrk="0" hangingPunct="0">
              <a:lnSpc>
                <a:spcPct val="100000"/>
              </a:lnSpc>
              <a:spcBef>
                <a:spcPct val="0"/>
              </a:spcBef>
              <a:spcAft>
                <a:spcPct val="0"/>
              </a:spcAft>
              <a:buClrTx/>
              <a:buSzTx/>
              <a:buFontTx/>
              <a:buNone/>
              <a:tabLst/>
            </a:pPr>
            <a:endParaRPr kumimoji="0" lang="fr-FR" altLang="en-US" sz="1588" b="0" i="0" u="none" strike="noStrike" cap="none" normalizeH="0" baseline="0" dirty="0">
              <a:ln>
                <a:noFill/>
              </a:ln>
              <a:solidFill>
                <a:schemeClr val="tx1"/>
              </a:solidFill>
              <a:effectLst/>
              <a:latin typeface="Century Gothic" panose="020B0502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42699" y="5943600"/>
            <a:ext cx="699994" cy="65963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78262" y="5824908"/>
            <a:ext cx="1137996" cy="949637"/>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57248" y="5958135"/>
            <a:ext cx="1123076" cy="645103"/>
          </a:xfrm>
          <a:prstGeom prst="rect">
            <a:avLst/>
          </a:prstGeom>
        </p:spPr>
      </p:pic>
      <p:pic>
        <p:nvPicPr>
          <p:cNvPr id="14" name="Picture 13">
            <a:extLst>
              <a:ext uri="{FF2B5EF4-FFF2-40B4-BE49-F238E27FC236}">
                <a16:creationId xmlns:a16="http://schemas.microsoft.com/office/drawing/2014/main" id="{12A5F1CA-114B-914E-8987-5F046C981F3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74805"/>
          <a:stretch/>
        </p:blipFill>
        <p:spPr>
          <a:xfrm>
            <a:off x="-573437" y="-2031207"/>
            <a:ext cx="3767268" cy="8410641"/>
          </a:xfrm>
          <a:prstGeom prst="rect">
            <a:avLst/>
          </a:prstGeom>
        </p:spPr>
      </p:pic>
      <p:sp>
        <p:nvSpPr>
          <p:cNvPr id="5" name="Rectangle 4"/>
          <p:cNvSpPr/>
          <p:nvPr userDrawn="1"/>
        </p:nvSpPr>
        <p:spPr>
          <a:xfrm>
            <a:off x="3425124" y="3042942"/>
            <a:ext cx="8245099" cy="2289666"/>
          </a:xfrm>
          <a:prstGeom prst="rect">
            <a:avLst/>
          </a:prstGeom>
        </p:spPr>
        <p:txBody>
          <a:bodyPr wrap="square">
            <a:spAutoFit/>
          </a:bodyPr>
          <a:lstStyle/>
          <a:p>
            <a:r>
              <a:rPr lang="en-US" sz="1588" kern="1200" dirty="0">
                <a:solidFill>
                  <a:schemeClr val="bg1"/>
                </a:solidFill>
                <a:effectLst/>
                <a:latin typeface="Century Gothic" charset="0"/>
                <a:ea typeface="Century Gothic" charset="0"/>
                <a:cs typeface="Century Gothic" charset="0"/>
              </a:rPr>
              <a:t>This presentation was produced with the support of the United States Agency for International Development (USAID) under the terms of MEASURE Evaluation cooperative agreement AID-OAA-L-14-00004. MEASURE Evaluation is implemented by the Carolina Population Center, University of North Carolina at Chapel Hill in partnership with ICF International; John Snow, Inc.; Management Sciences for Health; Palladium; and Tulane University. Views expressed are not necessarily those of USAID or the United States government. </a:t>
            </a:r>
          </a:p>
          <a:p>
            <a:pPr marL="11206" marR="722818">
              <a:lnSpc>
                <a:spcPts val="4588"/>
              </a:lnSpc>
            </a:pPr>
            <a:r>
              <a:rPr lang="en-US" sz="1588" b="1" dirty="0">
                <a:solidFill>
                  <a:schemeClr val="bg1"/>
                </a:solidFill>
                <a:latin typeface="Century Gothic" charset="0"/>
                <a:ea typeface="Century Gothic" charset="0"/>
                <a:cs typeface="Century Gothic" charset="0"/>
              </a:rPr>
              <a:t>www.measureevaluation.org</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Text 1">
  <p:cSld name="1_Title and Text 1">
    <p:bg>
      <p:bgPr>
        <a:solidFill>
          <a:schemeClr val="lt1"/>
        </a:solidFill>
        <a:effectLst/>
      </p:bgPr>
    </p:bg>
    <p:spTree>
      <p:nvGrpSpPr>
        <p:cNvPr id="1" name="Shape 18"/>
        <p:cNvGrpSpPr/>
        <p:nvPr/>
      </p:nvGrpSpPr>
      <p:grpSpPr>
        <a:xfrm>
          <a:off x="0" y="0"/>
          <a:ext cx="0" cy="0"/>
          <a:chOff x="0" y="0"/>
          <a:chExt cx="0" cy="0"/>
        </a:xfrm>
      </p:grpSpPr>
      <p:sp>
        <p:nvSpPr>
          <p:cNvPr id="19" name="Google Shape;19;p4"/>
          <p:cNvSpPr/>
          <p:nvPr/>
        </p:nvSpPr>
        <p:spPr>
          <a:xfrm>
            <a:off x="1" y="-1"/>
            <a:ext cx="12192000" cy="1049269"/>
          </a:xfrm>
          <a:custGeom>
            <a:avLst/>
            <a:gdLst/>
            <a:ahLst/>
            <a:cxnLst/>
            <a:rect l="l" t="t" r="r" b="b"/>
            <a:pathLst>
              <a:path w="10058400" h="1313180" extrusionOk="0">
                <a:moveTo>
                  <a:pt x="0" y="1312926"/>
                </a:moveTo>
                <a:lnTo>
                  <a:pt x="10058400" y="1312926"/>
                </a:lnTo>
                <a:lnTo>
                  <a:pt x="10058400" y="0"/>
                </a:lnTo>
                <a:lnTo>
                  <a:pt x="0" y="0"/>
                </a:lnTo>
                <a:lnTo>
                  <a:pt x="0" y="1312926"/>
                </a:lnTo>
                <a:close/>
              </a:path>
            </a:pathLst>
          </a:custGeom>
          <a:solidFill>
            <a:srgbClr val="1E186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588">
              <a:solidFill>
                <a:schemeClr val="dk1"/>
              </a:solidFill>
              <a:latin typeface="Poppins"/>
              <a:ea typeface="Poppins"/>
              <a:cs typeface="Poppins"/>
              <a:sym typeface="Poppins"/>
            </a:endParaRPr>
          </a:p>
        </p:txBody>
      </p:sp>
      <p:sp>
        <p:nvSpPr>
          <p:cNvPr id="20" name="Google Shape;20;p4"/>
          <p:cNvSpPr/>
          <p:nvPr/>
        </p:nvSpPr>
        <p:spPr>
          <a:xfrm>
            <a:off x="12192000" y="1193428"/>
            <a:ext cx="0" cy="4471147"/>
          </a:xfrm>
          <a:custGeom>
            <a:avLst/>
            <a:gdLst/>
            <a:ahLst/>
            <a:cxnLst/>
            <a:rect l="l" t="t" r="r" b="b"/>
            <a:pathLst>
              <a:path w="120000" h="5067300" extrusionOk="0">
                <a:moveTo>
                  <a:pt x="0" y="0"/>
                </a:moveTo>
                <a:lnTo>
                  <a:pt x="0" y="5067300"/>
                </a:lnTo>
              </a:path>
            </a:pathLst>
          </a:custGeom>
          <a:noFill/>
          <a:ln w="9525" cap="flat" cmpd="sng">
            <a:solidFill>
              <a:srgbClr val="A7BF3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588">
              <a:solidFill>
                <a:schemeClr val="dk1"/>
              </a:solidFill>
              <a:latin typeface="Calibri"/>
              <a:ea typeface="Calibri"/>
              <a:cs typeface="Calibri"/>
              <a:sym typeface="Calibri"/>
            </a:endParaRPr>
          </a:p>
        </p:txBody>
      </p:sp>
      <p:sp>
        <p:nvSpPr>
          <p:cNvPr id="21" name="Google Shape;21;p4"/>
          <p:cNvSpPr txBox="1">
            <a:spLocks noGrp="1"/>
          </p:cNvSpPr>
          <p:nvPr>
            <p:ph type="title"/>
          </p:nvPr>
        </p:nvSpPr>
        <p:spPr>
          <a:xfrm>
            <a:off x="681025" y="323659"/>
            <a:ext cx="10574575" cy="100852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236" b="1" i="0" u="none" strike="noStrike" cap="none">
                <a:solidFill>
                  <a:srgbClr val="A29CC0"/>
                </a:solidFill>
                <a:latin typeface="Century Gothic"/>
                <a:ea typeface="Century Gothic"/>
                <a:cs typeface="Century Gothic"/>
                <a:sym typeface="Century Gothic"/>
              </a:defRPr>
            </a:lvl1pPr>
            <a:lvl2pPr lvl="1">
              <a:spcBef>
                <a:spcPts val="0"/>
              </a:spcBef>
              <a:spcAft>
                <a:spcPts val="0"/>
              </a:spcAft>
              <a:buSzPts val="1400"/>
              <a:buNone/>
              <a:defRPr sz="1588"/>
            </a:lvl2pPr>
            <a:lvl3pPr lvl="2">
              <a:spcBef>
                <a:spcPts val="0"/>
              </a:spcBef>
              <a:spcAft>
                <a:spcPts val="0"/>
              </a:spcAft>
              <a:buSzPts val="1400"/>
              <a:buNone/>
              <a:defRPr sz="1588"/>
            </a:lvl3pPr>
            <a:lvl4pPr lvl="3">
              <a:spcBef>
                <a:spcPts val="0"/>
              </a:spcBef>
              <a:spcAft>
                <a:spcPts val="0"/>
              </a:spcAft>
              <a:buSzPts val="1400"/>
              <a:buNone/>
              <a:defRPr sz="1588"/>
            </a:lvl4pPr>
            <a:lvl5pPr lvl="4">
              <a:spcBef>
                <a:spcPts val="0"/>
              </a:spcBef>
              <a:spcAft>
                <a:spcPts val="0"/>
              </a:spcAft>
              <a:buSzPts val="1400"/>
              <a:buNone/>
              <a:defRPr sz="1588"/>
            </a:lvl5pPr>
            <a:lvl6pPr lvl="5">
              <a:spcBef>
                <a:spcPts val="0"/>
              </a:spcBef>
              <a:spcAft>
                <a:spcPts val="0"/>
              </a:spcAft>
              <a:buSzPts val="1400"/>
              <a:buNone/>
              <a:defRPr sz="1588"/>
            </a:lvl6pPr>
            <a:lvl7pPr lvl="6">
              <a:spcBef>
                <a:spcPts val="0"/>
              </a:spcBef>
              <a:spcAft>
                <a:spcPts val="0"/>
              </a:spcAft>
              <a:buSzPts val="1400"/>
              <a:buNone/>
              <a:defRPr sz="1588"/>
            </a:lvl7pPr>
            <a:lvl8pPr lvl="7">
              <a:spcBef>
                <a:spcPts val="0"/>
              </a:spcBef>
              <a:spcAft>
                <a:spcPts val="0"/>
              </a:spcAft>
              <a:buSzPts val="1400"/>
              <a:buNone/>
              <a:defRPr sz="1588"/>
            </a:lvl8pPr>
            <a:lvl9pPr lvl="8">
              <a:spcBef>
                <a:spcPts val="0"/>
              </a:spcBef>
              <a:spcAft>
                <a:spcPts val="0"/>
              </a:spcAft>
              <a:buSzPts val="1400"/>
              <a:buNone/>
              <a:defRPr sz="1588"/>
            </a:lvl9pPr>
          </a:lstStyle>
          <a:p>
            <a:endParaRPr/>
          </a:p>
        </p:txBody>
      </p:sp>
      <p:sp>
        <p:nvSpPr>
          <p:cNvPr id="22" name="Google Shape;22;p4"/>
          <p:cNvSpPr txBox="1">
            <a:spLocks noGrp="1"/>
          </p:cNvSpPr>
          <p:nvPr>
            <p:ph type="body" idx="1"/>
          </p:nvPr>
        </p:nvSpPr>
        <p:spPr>
          <a:xfrm>
            <a:off x="681024" y="2384657"/>
            <a:ext cx="10217885" cy="2286000"/>
          </a:xfrm>
          <a:prstGeom prst="rect">
            <a:avLst/>
          </a:prstGeom>
          <a:noFill/>
          <a:ln>
            <a:noFill/>
          </a:ln>
        </p:spPr>
        <p:txBody>
          <a:bodyPr spcFirstLastPara="1" wrap="square" lIns="91425" tIns="45700" rIns="91425" bIns="45700" anchor="t" anchorCtr="0"/>
          <a:lstStyle>
            <a:lvl1pPr marL="403433" marR="0" lvl="0" indent="-201717" algn="l" rtl="0">
              <a:spcBef>
                <a:spcPts val="0"/>
              </a:spcBef>
              <a:spcAft>
                <a:spcPts val="0"/>
              </a:spcAft>
              <a:buSzPts val="1400"/>
              <a:buNone/>
              <a:defRPr sz="2471" b="0" i="0" u="none" strike="noStrike" cap="none">
                <a:solidFill>
                  <a:schemeClr val="dk1"/>
                </a:solidFill>
                <a:latin typeface="Century Gothic"/>
                <a:ea typeface="Century Gothic"/>
                <a:cs typeface="Century Gothic"/>
                <a:sym typeface="Century Gothic"/>
              </a:defRPr>
            </a:lvl1pPr>
            <a:lvl2pPr marL="806867" marR="0" lvl="1" indent="-201717" algn="l" rtl="0">
              <a:spcBef>
                <a:spcPts val="0"/>
              </a:spcBef>
              <a:spcAft>
                <a:spcPts val="0"/>
              </a:spcAft>
              <a:buSzPts val="1400"/>
              <a:buNone/>
              <a:defRPr sz="2118" b="0" i="0" u="none" strike="noStrike" cap="none">
                <a:solidFill>
                  <a:schemeClr val="dk1"/>
                </a:solidFill>
                <a:latin typeface="Century Gothic"/>
                <a:ea typeface="Century Gothic"/>
                <a:cs typeface="Century Gothic"/>
                <a:sym typeface="Century Gothic"/>
              </a:defRPr>
            </a:lvl2pPr>
            <a:lvl3pPr marL="1210300" marR="0" lvl="2" indent="-201717" algn="l" rtl="0">
              <a:spcBef>
                <a:spcPts val="0"/>
              </a:spcBef>
              <a:spcAft>
                <a:spcPts val="0"/>
              </a:spcAft>
              <a:buSzPts val="1400"/>
              <a:buNone/>
              <a:defRPr sz="1765" b="0" i="0" u="none" strike="noStrike" cap="none">
                <a:solidFill>
                  <a:schemeClr val="dk1"/>
                </a:solidFill>
                <a:latin typeface="Century Gothic"/>
                <a:ea typeface="Century Gothic"/>
                <a:cs typeface="Century Gothic"/>
                <a:sym typeface="Century Gothic"/>
              </a:defRPr>
            </a:lvl3pPr>
            <a:lvl4pPr marL="1613733" marR="0" lvl="3" indent="-201717" algn="l" rtl="0">
              <a:spcBef>
                <a:spcPts val="0"/>
              </a:spcBef>
              <a:spcAft>
                <a:spcPts val="0"/>
              </a:spcAft>
              <a:buSzPts val="1400"/>
              <a:buNone/>
              <a:defRPr sz="1588" b="0" i="0" u="none" strike="noStrike" cap="none">
                <a:solidFill>
                  <a:schemeClr val="dk1"/>
                </a:solidFill>
                <a:latin typeface="Century Gothic"/>
                <a:ea typeface="Century Gothic"/>
                <a:cs typeface="Century Gothic"/>
                <a:sym typeface="Century Gothic"/>
              </a:defRPr>
            </a:lvl4pPr>
            <a:lvl5pPr marL="2017166" marR="0" lvl="4" indent="-201717" algn="l" rtl="0">
              <a:spcBef>
                <a:spcPts val="0"/>
              </a:spcBef>
              <a:spcAft>
                <a:spcPts val="0"/>
              </a:spcAft>
              <a:buSzPts val="1400"/>
              <a:buNone/>
              <a:defRPr sz="1588" b="0" i="0" u="none" strike="noStrike" cap="none">
                <a:solidFill>
                  <a:schemeClr val="dk1"/>
                </a:solidFill>
                <a:latin typeface="Poppins"/>
                <a:ea typeface="Poppins"/>
                <a:cs typeface="Poppins"/>
                <a:sym typeface="Poppins"/>
              </a:defRPr>
            </a:lvl5pPr>
            <a:lvl6pPr marL="2420600" marR="0" lvl="5" indent="-201717" algn="l" rtl="0">
              <a:spcBef>
                <a:spcPts val="0"/>
              </a:spcBef>
              <a:spcAft>
                <a:spcPts val="0"/>
              </a:spcAft>
              <a:buSzPts val="1400"/>
              <a:buNone/>
              <a:defRPr sz="1588" b="0" i="0" u="none" strike="noStrike" cap="none">
                <a:latin typeface="Calibri"/>
                <a:ea typeface="Calibri"/>
                <a:cs typeface="Calibri"/>
                <a:sym typeface="Calibri"/>
              </a:defRPr>
            </a:lvl6pPr>
            <a:lvl7pPr marL="2824033" marR="0" lvl="6" indent="-201717" algn="l" rtl="0">
              <a:spcBef>
                <a:spcPts val="0"/>
              </a:spcBef>
              <a:spcAft>
                <a:spcPts val="0"/>
              </a:spcAft>
              <a:buSzPts val="1400"/>
              <a:buNone/>
              <a:defRPr sz="1588" b="0" i="0" u="none" strike="noStrike" cap="none">
                <a:latin typeface="Calibri"/>
                <a:ea typeface="Calibri"/>
                <a:cs typeface="Calibri"/>
                <a:sym typeface="Calibri"/>
              </a:defRPr>
            </a:lvl7pPr>
            <a:lvl8pPr marL="3227466" marR="0" lvl="7" indent="-201717" algn="l" rtl="0">
              <a:spcBef>
                <a:spcPts val="0"/>
              </a:spcBef>
              <a:spcAft>
                <a:spcPts val="0"/>
              </a:spcAft>
              <a:buSzPts val="1400"/>
              <a:buNone/>
              <a:defRPr sz="1588" b="0" i="0" u="none" strike="noStrike" cap="none">
                <a:latin typeface="Calibri"/>
                <a:ea typeface="Calibri"/>
                <a:cs typeface="Calibri"/>
                <a:sym typeface="Calibri"/>
              </a:defRPr>
            </a:lvl8pPr>
            <a:lvl9pPr marL="3630900" marR="0" lvl="8" indent="-201717" algn="l" rtl="0">
              <a:spcBef>
                <a:spcPts val="0"/>
              </a:spcBef>
              <a:spcAft>
                <a:spcPts val="0"/>
              </a:spcAft>
              <a:buSzPts val="1400"/>
              <a:buNone/>
              <a:defRPr sz="1588" b="0" i="0" u="none" strike="noStrike" cap="none">
                <a:latin typeface="Calibri"/>
                <a:ea typeface="Calibri"/>
                <a:cs typeface="Calibri"/>
                <a:sym typeface="Calibri"/>
              </a:defRPr>
            </a:lvl9pPr>
          </a:lstStyle>
          <a:p>
            <a:endParaRPr/>
          </a:p>
        </p:txBody>
      </p:sp>
      <p:sp>
        <p:nvSpPr>
          <p:cNvPr id="23" name="Google Shape;23;p4"/>
          <p:cNvSpPr txBox="1">
            <a:spLocks noGrp="1"/>
          </p:cNvSpPr>
          <p:nvPr>
            <p:ph type="body" idx="2"/>
          </p:nvPr>
        </p:nvSpPr>
        <p:spPr>
          <a:xfrm>
            <a:off x="681024" y="962828"/>
            <a:ext cx="8035637" cy="738718"/>
          </a:xfrm>
          <a:prstGeom prst="rect">
            <a:avLst/>
          </a:prstGeom>
          <a:noFill/>
          <a:ln>
            <a:noFill/>
          </a:ln>
        </p:spPr>
        <p:txBody>
          <a:bodyPr spcFirstLastPara="1" wrap="square" lIns="91425" tIns="45700" rIns="91425" bIns="45700" anchor="t" anchorCtr="0"/>
          <a:lstStyle>
            <a:lvl1pPr marL="403433" marR="0" lvl="0" indent="-201717" algn="l" rtl="0">
              <a:spcBef>
                <a:spcPts val="0"/>
              </a:spcBef>
              <a:spcAft>
                <a:spcPts val="0"/>
              </a:spcAft>
              <a:buSzPts val="1400"/>
              <a:buNone/>
              <a:defRPr sz="3883" b="0" i="0" u="none" strike="noStrike" cap="none">
                <a:solidFill>
                  <a:srgbClr val="1E1860"/>
                </a:solidFill>
                <a:latin typeface="Century Gothic"/>
                <a:ea typeface="Century Gothic"/>
                <a:cs typeface="Century Gothic"/>
                <a:sym typeface="Century Gothic"/>
              </a:defRPr>
            </a:lvl1pPr>
            <a:lvl2pPr marL="806867" marR="0" lvl="1" indent="-201717" algn="l" rtl="0">
              <a:spcBef>
                <a:spcPts val="0"/>
              </a:spcBef>
              <a:spcAft>
                <a:spcPts val="0"/>
              </a:spcAft>
              <a:buSzPts val="1400"/>
              <a:buNone/>
              <a:defRPr sz="1588" b="0" i="0" u="none" strike="noStrike" cap="none">
                <a:latin typeface="Calibri"/>
                <a:ea typeface="Calibri"/>
                <a:cs typeface="Calibri"/>
                <a:sym typeface="Calibri"/>
              </a:defRPr>
            </a:lvl2pPr>
            <a:lvl3pPr marL="1210300" marR="0" lvl="2" indent="-201717" algn="l" rtl="0">
              <a:spcBef>
                <a:spcPts val="0"/>
              </a:spcBef>
              <a:spcAft>
                <a:spcPts val="0"/>
              </a:spcAft>
              <a:buSzPts val="1400"/>
              <a:buNone/>
              <a:defRPr sz="1588" b="0" i="0" u="none" strike="noStrike" cap="none">
                <a:latin typeface="Calibri"/>
                <a:ea typeface="Calibri"/>
                <a:cs typeface="Calibri"/>
                <a:sym typeface="Calibri"/>
              </a:defRPr>
            </a:lvl3pPr>
            <a:lvl4pPr marL="1613733" marR="0" lvl="3" indent="-201717" algn="l" rtl="0">
              <a:spcBef>
                <a:spcPts val="0"/>
              </a:spcBef>
              <a:spcAft>
                <a:spcPts val="0"/>
              </a:spcAft>
              <a:buSzPts val="1400"/>
              <a:buNone/>
              <a:defRPr sz="1588" b="0" i="0" u="none" strike="noStrike" cap="none">
                <a:latin typeface="Calibri"/>
                <a:ea typeface="Calibri"/>
                <a:cs typeface="Calibri"/>
                <a:sym typeface="Calibri"/>
              </a:defRPr>
            </a:lvl4pPr>
            <a:lvl5pPr marL="2017166" marR="0" lvl="4" indent="-201717" algn="l" rtl="0">
              <a:spcBef>
                <a:spcPts val="0"/>
              </a:spcBef>
              <a:spcAft>
                <a:spcPts val="0"/>
              </a:spcAft>
              <a:buSzPts val="1400"/>
              <a:buNone/>
              <a:defRPr sz="1588" b="0" i="0" u="none" strike="noStrike" cap="none">
                <a:latin typeface="Calibri"/>
                <a:ea typeface="Calibri"/>
                <a:cs typeface="Calibri"/>
                <a:sym typeface="Calibri"/>
              </a:defRPr>
            </a:lvl5pPr>
            <a:lvl6pPr marL="2420600" marR="0" lvl="5" indent="-201717" algn="l" rtl="0">
              <a:spcBef>
                <a:spcPts val="0"/>
              </a:spcBef>
              <a:spcAft>
                <a:spcPts val="0"/>
              </a:spcAft>
              <a:buSzPts val="1400"/>
              <a:buNone/>
              <a:defRPr sz="1588" b="0" i="0" u="none" strike="noStrike" cap="none">
                <a:latin typeface="Calibri"/>
                <a:ea typeface="Calibri"/>
                <a:cs typeface="Calibri"/>
                <a:sym typeface="Calibri"/>
              </a:defRPr>
            </a:lvl6pPr>
            <a:lvl7pPr marL="2824033" marR="0" lvl="6" indent="-201717" algn="l" rtl="0">
              <a:spcBef>
                <a:spcPts val="0"/>
              </a:spcBef>
              <a:spcAft>
                <a:spcPts val="0"/>
              </a:spcAft>
              <a:buSzPts val="1400"/>
              <a:buNone/>
              <a:defRPr sz="1588" b="0" i="0" u="none" strike="noStrike" cap="none">
                <a:latin typeface="Calibri"/>
                <a:ea typeface="Calibri"/>
                <a:cs typeface="Calibri"/>
                <a:sym typeface="Calibri"/>
              </a:defRPr>
            </a:lvl7pPr>
            <a:lvl8pPr marL="3227466" marR="0" lvl="7" indent="-201717" algn="l" rtl="0">
              <a:spcBef>
                <a:spcPts val="0"/>
              </a:spcBef>
              <a:spcAft>
                <a:spcPts val="0"/>
              </a:spcAft>
              <a:buSzPts val="1400"/>
              <a:buNone/>
              <a:defRPr sz="1588" b="0" i="0" u="none" strike="noStrike" cap="none">
                <a:latin typeface="Calibri"/>
                <a:ea typeface="Calibri"/>
                <a:cs typeface="Calibri"/>
                <a:sym typeface="Calibri"/>
              </a:defRPr>
            </a:lvl8pPr>
            <a:lvl9pPr marL="3630900" marR="0" lvl="8" indent="-201717" algn="l" rtl="0">
              <a:spcBef>
                <a:spcPts val="0"/>
              </a:spcBef>
              <a:spcAft>
                <a:spcPts val="0"/>
              </a:spcAft>
              <a:buSzPts val="1400"/>
              <a:buNone/>
              <a:defRPr sz="1588" b="0" i="0" u="none" strike="noStrike" cap="none">
                <a:latin typeface="Calibri"/>
                <a:ea typeface="Calibri"/>
                <a:cs typeface="Calibri"/>
                <a:sym typeface="Calibri"/>
              </a:defRPr>
            </a:lvl9pPr>
          </a:lstStyle>
          <a:p>
            <a:endParaRPr/>
          </a:p>
        </p:txBody>
      </p:sp>
    </p:spTree>
    <p:extLst>
      <p:ext uri="{BB962C8B-B14F-4D97-AF65-F5344CB8AC3E}">
        <p14:creationId xmlns:p14="http://schemas.microsoft.com/office/powerpoint/2010/main" val="2976950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478E-3A6B-4E61-8F74-862658B599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AED1E7-A788-4819-B69E-B89432F40A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0F0993-9A4B-4A71-9D01-0BB1C26BE30D}"/>
              </a:ext>
            </a:extLst>
          </p:cNvPr>
          <p:cNvSpPr>
            <a:spLocks noGrp="1"/>
          </p:cNvSpPr>
          <p:nvPr>
            <p:ph type="dt" sz="half" idx="10"/>
          </p:nvPr>
        </p:nvSpPr>
        <p:spPr/>
        <p:txBody>
          <a:bodyPr/>
          <a:lstStyle/>
          <a:p>
            <a:fld id="{D541EF81-6B17-404A-8C72-2842B3D8A6CD}" type="datetimeFigureOut">
              <a:rPr lang="en-US" smtClean="0"/>
              <a:t>7/20/2019</a:t>
            </a:fld>
            <a:endParaRPr lang="en-US"/>
          </a:p>
        </p:txBody>
      </p:sp>
      <p:sp>
        <p:nvSpPr>
          <p:cNvPr id="5" name="Footer Placeholder 4">
            <a:extLst>
              <a:ext uri="{FF2B5EF4-FFF2-40B4-BE49-F238E27FC236}">
                <a16:creationId xmlns:a16="http://schemas.microsoft.com/office/drawing/2014/main" id="{15E21A25-E52A-4FDC-9239-B7BD1BCEF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0EDAB-64D9-41CB-84C3-01DC2A74BE29}"/>
              </a:ext>
            </a:extLst>
          </p:cNvPr>
          <p:cNvSpPr>
            <a:spLocks noGrp="1"/>
          </p:cNvSpPr>
          <p:nvPr>
            <p:ph type="sldNum" sz="quarter" idx="12"/>
          </p:nvPr>
        </p:nvSpPr>
        <p:spPr/>
        <p:txBody>
          <a:bodyPr/>
          <a:lstStyle/>
          <a:p>
            <a:fld id="{1BAA9794-31EE-4640-8486-E724FF51B55A}" type="slidenum">
              <a:rPr lang="en-US" smtClean="0"/>
              <a:t>‹#›</a:t>
            </a:fld>
            <a:endParaRPr lang="en-US"/>
          </a:p>
        </p:txBody>
      </p:sp>
    </p:spTree>
    <p:extLst>
      <p:ext uri="{BB962C8B-B14F-4D97-AF65-F5344CB8AC3E}">
        <p14:creationId xmlns:p14="http://schemas.microsoft.com/office/powerpoint/2010/main" val="2330731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3DD3-2AAB-4B59-8ACF-8CCB2144B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3DB18-9955-4B30-9A9C-18AEAC79A5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D7670-A506-47B4-9689-553AFB91F784}"/>
              </a:ext>
            </a:extLst>
          </p:cNvPr>
          <p:cNvSpPr>
            <a:spLocks noGrp="1"/>
          </p:cNvSpPr>
          <p:nvPr>
            <p:ph type="dt" sz="half" idx="10"/>
          </p:nvPr>
        </p:nvSpPr>
        <p:spPr/>
        <p:txBody>
          <a:bodyPr/>
          <a:lstStyle/>
          <a:p>
            <a:fld id="{D541EF81-6B17-404A-8C72-2842B3D8A6CD}" type="datetimeFigureOut">
              <a:rPr lang="en-US" smtClean="0"/>
              <a:t>7/20/2019</a:t>
            </a:fld>
            <a:endParaRPr lang="en-US"/>
          </a:p>
        </p:txBody>
      </p:sp>
      <p:sp>
        <p:nvSpPr>
          <p:cNvPr id="5" name="Footer Placeholder 4">
            <a:extLst>
              <a:ext uri="{FF2B5EF4-FFF2-40B4-BE49-F238E27FC236}">
                <a16:creationId xmlns:a16="http://schemas.microsoft.com/office/drawing/2014/main" id="{66E1504F-1BFC-49A7-BC60-B77E3905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24DEE-E026-42E6-AAD7-2AACA17FCC4B}"/>
              </a:ext>
            </a:extLst>
          </p:cNvPr>
          <p:cNvSpPr>
            <a:spLocks noGrp="1"/>
          </p:cNvSpPr>
          <p:nvPr>
            <p:ph type="sldNum" sz="quarter" idx="12"/>
          </p:nvPr>
        </p:nvSpPr>
        <p:spPr/>
        <p:txBody>
          <a:bodyPr/>
          <a:lstStyle/>
          <a:p>
            <a:fld id="{1BAA9794-31EE-4640-8486-E724FF51B55A}" type="slidenum">
              <a:rPr lang="en-US" smtClean="0"/>
              <a:t>‹#›</a:t>
            </a:fld>
            <a:endParaRPr lang="en-US"/>
          </a:p>
        </p:txBody>
      </p:sp>
    </p:spTree>
    <p:extLst>
      <p:ext uri="{BB962C8B-B14F-4D97-AF65-F5344CB8AC3E}">
        <p14:creationId xmlns:p14="http://schemas.microsoft.com/office/powerpoint/2010/main" val="2222205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20449-88B3-480F-8251-12394DD6F6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4F3F07-D6A0-4C6C-93D2-5EC831097D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7700D8-EC48-433B-A272-12E363F84125}"/>
              </a:ext>
            </a:extLst>
          </p:cNvPr>
          <p:cNvSpPr>
            <a:spLocks noGrp="1"/>
          </p:cNvSpPr>
          <p:nvPr>
            <p:ph type="dt" sz="half" idx="10"/>
          </p:nvPr>
        </p:nvSpPr>
        <p:spPr/>
        <p:txBody>
          <a:bodyPr/>
          <a:lstStyle/>
          <a:p>
            <a:fld id="{D541EF81-6B17-404A-8C72-2842B3D8A6CD}" type="datetimeFigureOut">
              <a:rPr lang="en-US" smtClean="0"/>
              <a:t>7/20/2019</a:t>
            </a:fld>
            <a:endParaRPr lang="en-US"/>
          </a:p>
        </p:txBody>
      </p:sp>
      <p:sp>
        <p:nvSpPr>
          <p:cNvPr id="5" name="Footer Placeholder 4">
            <a:extLst>
              <a:ext uri="{FF2B5EF4-FFF2-40B4-BE49-F238E27FC236}">
                <a16:creationId xmlns:a16="http://schemas.microsoft.com/office/drawing/2014/main" id="{447CC0E6-93B8-47BD-8148-59FB08BC58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91D0B-E5AB-49E3-A660-239D8F1FECE7}"/>
              </a:ext>
            </a:extLst>
          </p:cNvPr>
          <p:cNvSpPr>
            <a:spLocks noGrp="1"/>
          </p:cNvSpPr>
          <p:nvPr>
            <p:ph type="sldNum" sz="quarter" idx="12"/>
          </p:nvPr>
        </p:nvSpPr>
        <p:spPr/>
        <p:txBody>
          <a:bodyPr/>
          <a:lstStyle/>
          <a:p>
            <a:fld id="{1BAA9794-31EE-4640-8486-E724FF51B55A}" type="slidenum">
              <a:rPr lang="en-US" smtClean="0"/>
              <a:t>‹#›</a:t>
            </a:fld>
            <a:endParaRPr lang="en-US"/>
          </a:p>
        </p:txBody>
      </p:sp>
    </p:spTree>
    <p:extLst>
      <p:ext uri="{BB962C8B-B14F-4D97-AF65-F5344CB8AC3E}">
        <p14:creationId xmlns:p14="http://schemas.microsoft.com/office/powerpoint/2010/main" val="260163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90CA2-12D8-4EDA-88E9-22539FC81F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5E7C9B-AE85-4812-B6D6-422C802212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928771-C505-4515-916A-E774381A98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EB18B6-B28C-420E-8A4C-64CF3A22E847}"/>
              </a:ext>
            </a:extLst>
          </p:cNvPr>
          <p:cNvSpPr>
            <a:spLocks noGrp="1"/>
          </p:cNvSpPr>
          <p:nvPr>
            <p:ph type="dt" sz="half" idx="10"/>
          </p:nvPr>
        </p:nvSpPr>
        <p:spPr/>
        <p:txBody>
          <a:bodyPr/>
          <a:lstStyle/>
          <a:p>
            <a:fld id="{D541EF81-6B17-404A-8C72-2842B3D8A6CD}" type="datetimeFigureOut">
              <a:rPr lang="en-US" smtClean="0"/>
              <a:t>7/20/2019</a:t>
            </a:fld>
            <a:endParaRPr lang="en-US"/>
          </a:p>
        </p:txBody>
      </p:sp>
      <p:sp>
        <p:nvSpPr>
          <p:cNvPr id="6" name="Footer Placeholder 5">
            <a:extLst>
              <a:ext uri="{FF2B5EF4-FFF2-40B4-BE49-F238E27FC236}">
                <a16:creationId xmlns:a16="http://schemas.microsoft.com/office/drawing/2014/main" id="{AF306352-7172-4452-8E15-5765EF8FD7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C6C01C-1CF9-4627-8A65-ED72FCCAFEC1}"/>
              </a:ext>
            </a:extLst>
          </p:cNvPr>
          <p:cNvSpPr>
            <a:spLocks noGrp="1"/>
          </p:cNvSpPr>
          <p:nvPr>
            <p:ph type="sldNum" sz="quarter" idx="12"/>
          </p:nvPr>
        </p:nvSpPr>
        <p:spPr/>
        <p:txBody>
          <a:bodyPr/>
          <a:lstStyle/>
          <a:p>
            <a:fld id="{1BAA9794-31EE-4640-8486-E724FF51B55A}" type="slidenum">
              <a:rPr lang="en-US" smtClean="0"/>
              <a:t>‹#›</a:t>
            </a:fld>
            <a:endParaRPr lang="en-US"/>
          </a:p>
        </p:txBody>
      </p:sp>
    </p:spTree>
    <p:extLst>
      <p:ext uri="{BB962C8B-B14F-4D97-AF65-F5344CB8AC3E}">
        <p14:creationId xmlns:p14="http://schemas.microsoft.com/office/powerpoint/2010/main" val="1388392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865B-1A78-4F6A-8753-F7514F5D76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427056-80BA-4EEE-A081-AA696CA73D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BF2064-EA27-447C-975E-0018DD9093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65A418-2003-488A-B3C3-B032287FF3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1C5958-CA74-43D7-AD95-E3E5B6F680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72853C-3B69-47ED-BB78-C1A2173F4C85}"/>
              </a:ext>
            </a:extLst>
          </p:cNvPr>
          <p:cNvSpPr>
            <a:spLocks noGrp="1"/>
          </p:cNvSpPr>
          <p:nvPr>
            <p:ph type="dt" sz="half" idx="10"/>
          </p:nvPr>
        </p:nvSpPr>
        <p:spPr/>
        <p:txBody>
          <a:bodyPr/>
          <a:lstStyle/>
          <a:p>
            <a:fld id="{D541EF81-6B17-404A-8C72-2842B3D8A6CD}" type="datetimeFigureOut">
              <a:rPr lang="en-US" smtClean="0"/>
              <a:t>7/20/2019</a:t>
            </a:fld>
            <a:endParaRPr lang="en-US"/>
          </a:p>
        </p:txBody>
      </p:sp>
      <p:sp>
        <p:nvSpPr>
          <p:cNvPr id="8" name="Footer Placeholder 7">
            <a:extLst>
              <a:ext uri="{FF2B5EF4-FFF2-40B4-BE49-F238E27FC236}">
                <a16:creationId xmlns:a16="http://schemas.microsoft.com/office/drawing/2014/main" id="{DE28B5A0-3A3E-4860-B1EC-8A0BEB87DE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65401-4022-4C73-A800-DC64C4697BCE}"/>
              </a:ext>
            </a:extLst>
          </p:cNvPr>
          <p:cNvSpPr>
            <a:spLocks noGrp="1"/>
          </p:cNvSpPr>
          <p:nvPr>
            <p:ph type="sldNum" sz="quarter" idx="12"/>
          </p:nvPr>
        </p:nvSpPr>
        <p:spPr/>
        <p:txBody>
          <a:bodyPr/>
          <a:lstStyle/>
          <a:p>
            <a:fld id="{1BAA9794-31EE-4640-8486-E724FF51B55A}" type="slidenum">
              <a:rPr lang="en-US" smtClean="0"/>
              <a:t>‹#›</a:t>
            </a:fld>
            <a:endParaRPr lang="en-US"/>
          </a:p>
        </p:txBody>
      </p:sp>
    </p:spTree>
    <p:extLst>
      <p:ext uri="{BB962C8B-B14F-4D97-AF65-F5344CB8AC3E}">
        <p14:creationId xmlns:p14="http://schemas.microsoft.com/office/powerpoint/2010/main" val="502753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2DF42-A449-4E5E-B5DB-FC79D07F55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591C76-41FB-44A8-A157-E287E669F6CA}"/>
              </a:ext>
            </a:extLst>
          </p:cNvPr>
          <p:cNvSpPr>
            <a:spLocks noGrp="1"/>
          </p:cNvSpPr>
          <p:nvPr>
            <p:ph type="dt" sz="half" idx="10"/>
          </p:nvPr>
        </p:nvSpPr>
        <p:spPr/>
        <p:txBody>
          <a:bodyPr/>
          <a:lstStyle/>
          <a:p>
            <a:fld id="{D541EF81-6B17-404A-8C72-2842B3D8A6CD}" type="datetimeFigureOut">
              <a:rPr lang="en-US" smtClean="0"/>
              <a:t>7/20/2019</a:t>
            </a:fld>
            <a:endParaRPr lang="en-US"/>
          </a:p>
        </p:txBody>
      </p:sp>
      <p:sp>
        <p:nvSpPr>
          <p:cNvPr id="4" name="Footer Placeholder 3">
            <a:extLst>
              <a:ext uri="{FF2B5EF4-FFF2-40B4-BE49-F238E27FC236}">
                <a16:creationId xmlns:a16="http://schemas.microsoft.com/office/drawing/2014/main" id="{31305A1D-DCBD-40A1-A0DC-41036590D0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355905-DE3F-4736-9DAC-7044A83ACA07}"/>
              </a:ext>
            </a:extLst>
          </p:cNvPr>
          <p:cNvSpPr>
            <a:spLocks noGrp="1"/>
          </p:cNvSpPr>
          <p:nvPr>
            <p:ph type="sldNum" sz="quarter" idx="12"/>
          </p:nvPr>
        </p:nvSpPr>
        <p:spPr/>
        <p:txBody>
          <a:bodyPr/>
          <a:lstStyle/>
          <a:p>
            <a:fld id="{1BAA9794-31EE-4640-8486-E724FF51B55A}" type="slidenum">
              <a:rPr lang="en-US" smtClean="0"/>
              <a:t>‹#›</a:t>
            </a:fld>
            <a:endParaRPr lang="en-US"/>
          </a:p>
        </p:txBody>
      </p:sp>
    </p:spTree>
    <p:extLst>
      <p:ext uri="{BB962C8B-B14F-4D97-AF65-F5344CB8AC3E}">
        <p14:creationId xmlns:p14="http://schemas.microsoft.com/office/powerpoint/2010/main" val="3134787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BD50F4-C435-4F30-AD81-917B4876C5FF}"/>
              </a:ext>
            </a:extLst>
          </p:cNvPr>
          <p:cNvSpPr>
            <a:spLocks noGrp="1"/>
          </p:cNvSpPr>
          <p:nvPr>
            <p:ph type="dt" sz="half" idx="10"/>
          </p:nvPr>
        </p:nvSpPr>
        <p:spPr/>
        <p:txBody>
          <a:bodyPr/>
          <a:lstStyle/>
          <a:p>
            <a:fld id="{D541EF81-6B17-404A-8C72-2842B3D8A6CD}" type="datetimeFigureOut">
              <a:rPr lang="en-US" smtClean="0"/>
              <a:t>7/20/2019</a:t>
            </a:fld>
            <a:endParaRPr lang="en-US"/>
          </a:p>
        </p:txBody>
      </p:sp>
      <p:sp>
        <p:nvSpPr>
          <p:cNvPr id="3" name="Footer Placeholder 2">
            <a:extLst>
              <a:ext uri="{FF2B5EF4-FFF2-40B4-BE49-F238E27FC236}">
                <a16:creationId xmlns:a16="http://schemas.microsoft.com/office/drawing/2014/main" id="{840600DE-0725-4A78-9DDB-ECF5D36B8A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2040BE-3663-4318-98C7-CD32E9468F21}"/>
              </a:ext>
            </a:extLst>
          </p:cNvPr>
          <p:cNvSpPr>
            <a:spLocks noGrp="1"/>
          </p:cNvSpPr>
          <p:nvPr>
            <p:ph type="sldNum" sz="quarter" idx="12"/>
          </p:nvPr>
        </p:nvSpPr>
        <p:spPr/>
        <p:txBody>
          <a:bodyPr/>
          <a:lstStyle/>
          <a:p>
            <a:fld id="{1BAA9794-31EE-4640-8486-E724FF51B55A}" type="slidenum">
              <a:rPr lang="en-US" smtClean="0"/>
              <a:t>‹#›</a:t>
            </a:fld>
            <a:endParaRPr lang="en-US"/>
          </a:p>
        </p:txBody>
      </p:sp>
    </p:spTree>
    <p:extLst>
      <p:ext uri="{BB962C8B-B14F-4D97-AF65-F5344CB8AC3E}">
        <p14:creationId xmlns:p14="http://schemas.microsoft.com/office/powerpoint/2010/main" val="3261168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49EDA-8DE9-4C1D-8F8A-E17CACCCE9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47A995-6A30-4358-83BB-0CDD76B5D1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AF861D-32EC-4338-9182-8B2D79F56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438E2F-60EC-4210-B670-91E724336E71}"/>
              </a:ext>
            </a:extLst>
          </p:cNvPr>
          <p:cNvSpPr>
            <a:spLocks noGrp="1"/>
          </p:cNvSpPr>
          <p:nvPr>
            <p:ph type="dt" sz="half" idx="10"/>
          </p:nvPr>
        </p:nvSpPr>
        <p:spPr/>
        <p:txBody>
          <a:bodyPr/>
          <a:lstStyle/>
          <a:p>
            <a:fld id="{D541EF81-6B17-404A-8C72-2842B3D8A6CD}" type="datetimeFigureOut">
              <a:rPr lang="en-US" smtClean="0"/>
              <a:t>7/20/2019</a:t>
            </a:fld>
            <a:endParaRPr lang="en-US"/>
          </a:p>
        </p:txBody>
      </p:sp>
      <p:sp>
        <p:nvSpPr>
          <p:cNvPr id="6" name="Footer Placeholder 5">
            <a:extLst>
              <a:ext uri="{FF2B5EF4-FFF2-40B4-BE49-F238E27FC236}">
                <a16:creationId xmlns:a16="http://schemas.microsoft.com/office/drawing/2014/main" id="{89FFF6A9-73EA-481A-8023-D1FB9AEED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20D10C-8DD7-45E7-B5F9-44DBC97CB877}"/>
              </a:ext>
            </a:extLst>
          </p:cNvPr>
          <p:cNvSpPr>
            <a:spLocks noGrp="1"/>
          </p:cNvSpPr>
          <p:nvPr>
            <p:ph type="sldNum" sz="quarter" idx="12"/>
          </p:nvPr>
        </p:nvSpPr>
        <p:spPr/>
        <p:txBody>
          <a:bodyPr/>
          <a:lstStyle/>
          <a:p>
            <a:fld id="{1BAA9794-31EE-4640-8486-E724FF51B55A}" type="slidenum">
              <a:rPr lang="en-US" smtClean="0"/>
              <a:t>‹#›</a:t>
            </a:fld>
            <a:endParaRPr lang="en-US"/>
          </a:p>
        </p:txBody>
      </p:sp>
    </p:spTree>
    <p:extLst>
      <p:ext uri="{BB962C8B-B14F-4D97-AF65-F5344CB8AC3E}">
        <p14:creationId xmlns:p14="http://schemas.microsoft.com/office/powerpoint/2010/main" val="1482239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18196-0559-4F0E-ACEF-7693559179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9BEED2-E377-4DCE-A2AA-DD68925D01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215A4-1FE3-48A6-A3CC-6088BDAE2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E34BEF-1D05-452A-BC5D-2D8F6C05CC51}"/>
              </a:ext>
            </a:extLst>
          </p:cNvPr>
          <p:cNvSpPr>
            <a:spLocks noGrp="1"/>
          </p:cNvSpPr>
          <p:nvPr>
            <p:ph type="dt" sz="half" idx="10"/>
          </p:nvPr>
        </p:nvSpPr>
        <p:spPr/>
        <p:txBody>
          <a:bodyPr/>
          <a:lstStyle/>
          <a:p>
            <a:fld id="{D541EF81-6B17-404A-8C72-2842B3D8A6CD}" type="datetimeFigureOut">
              <a:rPr lang="en-US" smtClean="0"/>
              <a:t>7/20/2019</a:t>
            </a:fld>
            <a:endParaRPr lang="en-US"/>
          </a:p>
        </p:txBody>
      </p:sp>
      <p:sp>
        <p:nvSpPr>
          <p:cNvPr id="6" name="Footer Placeholder 5">
            <a:extLst>
              <a:ext uri="{FF2B5EF4-FFF2-40B4-BE49-F238E27FC236}">
                <a16:creationId xmlns:a16="http://schemas.microsoft.com/office/drawing/2014/main" id="{82C9C349-52D5-45AC-93DF-C52D8FBDE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D99D11-1A6B-434D-8765-519C77263DA9}"/>
              </a:ext>
            </a:extLst>
          </p:cNvPr>
          <p:cNvSpPr>
            <a:spLocks noGrp="1"/>
          </p:cNvSpPr>
          <p:nvPr>
            <p:ph type="sldNum" sz="quarter" idx="12"/>
          </p:nvPr>
        </p:nvSpPr>
        <p:spPr/>
        <p:txBody>
          <a:bodyPr/>
          <a:lstStyle/>
          <a:p>
            <a:fld id="{1BAA9794-31EE-4640-8486-E724FF51B55A}" type="slidenum">
              <a:rPr lang="en-US" smtClean="0"/>
              <a:t>‹#›</a:t>
            </a:fld>
            <a:endParaRPr lang="en-US"/>
          </a:p>
        </p:txBody>
      </p:sp>
    </p:spTree>
    <p:extLst>
      <p:ext uri="{BB962C8B-B14F-4D97-AF65-F5344CB8AC3E}">
        <p14:creationId xmlns:p14="http://schemas.microsoft.com/office/powerpoint/2010/main" val="1525795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object 3"/>
          <p:cNvSpPr/>
          <p:nvPr userDrawn="1"/>
        </p:nvSpPr>
        <p:spPr>
          <a:xfrm>
            <a:off x="1" y="-1"/>
            <a:ext cx="12192000" cy="1049269"/>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2B1533"/>
          </a:solidFill>
        </p:spPr>
        <p:txBody>
          <a:bodyPr wrap="square" lIns="0" tIns="0" rIns="0" bIns="0" rtlCol="0"/>
          <a:lstStyle/>
          <a:p>
            <a:endParaRPr sz="1588" dirty="0">
              <a:latin typeface="Century Gothic" panose="020B0502020202020204" pitchFamily="34" charset="0"/>
            </a:endParaRPr>
          </a:p>
        </p:txBody>
      </p:sp>
      <p:sp>
        <p:nvSpPr>
          <p:cNvPr id="9" name="object 5"/>
          <p:cNvSpPr/>
          <p:nvPr userDrawn="1"/>
        </p:nvSpPr>
        <p:spPr>
          <a:xfrm>
            <a:off x="1" y="1008530"/>
            <a:ext cx="12192000" cy="4802166"/>
          </a:xfrm>
          <a:custGeom>
            <a:avLst/>
            <a:gdLst/>
            <a:ahLst/>
            <a:cxnLst/>
            <a:rect l="l" t="t" r="r" b="b"/>
            <a:pathLst>
              <a:path w="10058400" h="5274945">
                <a:moveTo>
                  <a:pt x="0" y="5274564"/>
                </a:moveTo>
                <a:lnTo>
                  <a:pt x="10058400" y="5274564"/>
                </a:lnTo>
                <a:lnTo>
                  <a:pt x="10058400" y="0"/>
                </a:lnTo>
                <a:lnTo>
                  <a:pt x="0" y="0"/>
                </a:lnTo>
                <a:lnTo>
                  <a:pt x="0" y="5274564"/>
                </a:lnTo>
                <a:close/>
              </a:path>
            </a:pathLst>
          </a:custGeom>
          <a:solidFill>
            <a:srgbClr val="5DA19B"/>
          </a:solidFill>
        </p:spPr>
        <p:txBody>
          <a:bodyPr wrap="square" lIns="0" tIns="0" rIns="0" bIns="0" rtlCol="0"/>
          <a:lstStyle/>
          <a:p>
            <a:endParaRPr sz="1588" dirty="0">
              <a:latin typeface="Century Gothic" panose="020B0502020202020204" pitchFamily="34" charset="0"/>
            </a:endParaRPr>
          </a:p>
        </p:txBody>
      </p:sp>
      <p:sp>
        <p:nvSpPr>
          <p:cNvPr id="8" name="Rectangle 1"/>
          <p:cNvSpPr>
            <a:spLocks noChangeArrowheads="1"/>
          </p:cNvSpPr>
          <p:nvPr userDrawn="1"/>
        </p:nvSpPr>
        <p:spPr bwMode="auto">
          <a:xfrm>
            <a:off x="-1318576" y="6432854"/>
            <a:ext cx="65" cy="2443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806867" rtl="0" eaLnBrk="0" fontAlgn="base" latinLnBrk="0" hangingPunct="0">
              <a:lnSpc>
                <a:spcPct val="100000"/>
              </a:lnSpc>
              <a:spcBef>
                <a:spcPct val="0"/>
              </a:spcBef>
              <a:spcAft>
                <a:spcPct val="0"/>
              </a:spcAft>
              <a:buClrTx/>
              <a:buSzTx/>
              <a:buFontTx/>
              <a:buNone/>
              <a:tabLst/>
            </a:pPr>
            <a:endParaRPr kumimoji="0" lang="fr-FR" altLang="en-US" sz="1588" b="0" i="0" u="none" strike="noStrike" cap="none" normalizeH="0" baseline="0" dirty="0">
              <a:ln>
                <a:noFill/>
              </a:ln>
              <a:solidFill>
                <a:schemeClr val="tx1"/>
              </a:solidFill>
              <a:effectLst/>
              <a:latin typeface="Century Gothic" panose="020B050202020202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9778" y="5983942"/>
            <a:ext cx="881132" cy="61929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07781" y="5882986"/>
            <a:ext cx="1432476" cy="891559"/>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86951" y="5997587"/>
            <a:ext cx="1413696" cy="605650"/>
          </a:xfrm>
          <a:prstGeom prst="rect">
            <a:avLst/>
          </a:prstGeom>
        </p:spPr>
      </p:pic>
    </p:spTree>
    <p:extLst>
      <p:ext uri="{BB962C8B-B14F-4D97-AF65-F5344CB8AC3E}">
        <p14:creationId xmlns:p14="http://schemas.microsoft.com/office/powerpoint/2010/main" val="284830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F5055-D4E1-473E-8D5F-60DE301155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584110-8A9F-4DFD-B6EA-BE84FDC25E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D4ED1F-1292-4B77-9111-08931EDD2B5D}"/>
              </a:ext>
            </a:extLst>
          </p:cNvPr>
          <p:cNvSpPr>
            <a:spLocks noGrp="1"/>
          </p:cNvSpPr>
          <p:nvPr>
            <p:ph type="dt" sz="half" idx="10"/>
          </p:nvPr>
        </p:nvSpPr>
        <p:spPr/>
        <p:txBody>
          <a:bodyPr/>
          <a:lstStyle/>
          <a:p>
            <a:fld id="{D541EF81-6B17-404A-8C72-2842B3D8A6CD}" type="datetimeFigureOut">
              <a:rPr lang="en-US" smtClean="0"/>
              <a:t>7/20/2019</a:t>
            </a:fld>
            <a:endParaRPr lang="en-US"/>
          </a:p>
        </p:txBody>
      </p:sp>
      <p:sp>
        <p:nvSpPr>
          <p:cNvPr id="5" name="Footer Placeholder 4">
            <a:extLst>
              <a:ext uri="{FF2B5EF4-FFF2-40B4-BE49-F238E27FC236}">
                <a16:creationId xmlns:a16="http://schemas.microsoft.com/office/drawing/2014/main" id="{FC701445-D8A8-4AB8-B8D4-3509771B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92176-FFAB-4901-A6E8-7811C6F943F8}"/>
              </a:ext>
            </a:extLst>
          </p:cNvPr>
          <p:cNvSpPr>
            <a:spLocks noGrp="1"/>
          </p:cNvSpPr>
          <p:nvPr>
            <p:ph type="sldNum" sz="quarter" idx="12"/>
          </p:nvPr>
        </p:nvSpPr>
        <p:spPr/>
        <p:txBody>
          <a:bodyPr/>
          <a:lstStyle/>
          <a:p>
            <a:fld id="{1BAA9794-31EE-4640-8486-E724FF51B55A}" type="slidenum">
              <a:rPr lang="en-US" smtClean="0"/>
              <a:t>‹#›</a:t>
            </a:fld>
            <a:endParaRPr lang="en-US"/>
          </a:p>
        </p:txBody>
      </p:sp>
    </p:spTree>
    <p:extLst>
      <p:ext uri="{BB962C8B-B14F-4D97-AF65-F5344CB8AC3E}">
        <p14:creationId xmlns:p14="http://schemas.microsoft.com/office/powerpoint/2010/main" val="2834986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07430F-478F-47EF-AB84-C1D46FBECF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7ED78B-4694-41DF-A52D-22EA908115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5F437-5A81-4A4D-B974-CA49622AE580}"/>
              </a:ext>
            </a:extLst>
          </p:cNvPr>
          <p:cNvSpPr>
            <a:spLocks noGrp="1"/>
          </p:cNvSpPr>
          <p:nvPr>
            <p:ph type="dt" sz="half" idx="10"/>
          </p:nvPr>
        </p:nvSpPr>
        <p:spPr/>
        <p:txBody>
          <a:bodyPr/>
          <a:lstStyle/>
          <a:p>
            <a:fld id="{D541EF81-6B17-404A-8C72-2842B3D8A6CD}" type="datetimeFigureOut">
              <a:rPr lang="en-US" smtClean="0"/>
              <a:t>7/20/2019</a:t>
            </a:fld>
            <a:endParaRPr lang="en-US"/>
          </a:p>
        </p:txBody>
      </p:sp>
      <p:sp>
        <p:nvSpPr>
          <p:cNvPr id="5" name="Footer Placeholder 4">
            <a:extLst>
              <a:ext uri="{FF2B5EF4-FFF2-40B4-BE49-F238E27FC236}">
                <a16:creationId xmlns:a16="http://schemas.microsoft.com/office/drawing/2014/main" id="{21DB30F6-B417-4C79-B602-A228032568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53A4B-7F78-4340-A972-4B5F9FF3D859}"/>
              </a:ext>
            </a:extLst>
          </p:cNvPr>
          <p:cNvSpPr>
            <a:spLocks noGrp="1"/>
          </p:cNvSpPr>
          <p:nvPr>
            <p:ph type="sldNum" sz="quarter" idx="12"/>
          </p:nvPr>
        </p:nvSpPr>
        <p:spPr/>
        <p:txBody>
          <a:bodyPr/>
          <a:lstStyle/>
          <a:p>
            <a:fld id="{1BAA9794-31EE-4640-8486-E724FF51B55A}" type="slidenum">
              <a:rPr lang="en-US" smtClean="0"/>
              <a:t>‹#›</a:t>
            </a:fld>
            <a:endParaRPr lang="en-US"/>
          </a:p>
        </p:txBody>
      </p:sp>
    </p:spTree>
    <p:extLst>
      <p:ext uri="{BB962C8B-B14F-4D97-AF65-F5344CB8AC3E}">
        <p14:creationId xmlns:p14="http://schemas.microsoft.com/office/powerpoint/2010/main" val="1092496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le and Text 1">
    <p:bg>
      <p:bgPr>
        <a:solidFill>
          <a:schemeClr val="bg1"/>
        </a:solidFill>
        <a:effectLst/>
      </p:bgPr>
    </p:bg>
    <p:spTree>
      <p:nvGrpSpPr>
        <p:cNvPr id="1" name=""/>
        <p:cNvGrpSpPr/>
        <p:nvPr/>
      </p:nvGrpSpPr>
      <p:grpSpPr>
        <a:xfrm>
          <a:off x="0" y="0"/>
          <a:ext cx="0" cy="0"/>
          <a:chOff x="0" y="0"/>
          <a:chExt cx="0" cy="0"/>
        </a:xfrm>
      </p:grpSpPr>
      <p:sp>
        <p:nvSpPr>
          <p:cNvPr id="7" name="object 3"/>
          <p:cNvSpPr/>
          <p:nvPr userDrawn="1"/>
        </p:nvSpPr>
        <p:spPr>
          <a:xfrm>
            <a:off x="0" y="-1"/>
            <a:ext cx="12192000" cy="1049269"/>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2B1533"/>
          </a:solidFill>
        </p:spPr>
        <p:txBody>
          <a:bodyPr wrap="square" lIns="0" tIns="0" rIns="0" bIns="0" rtlCol="0"/>
          <a:lstStyle/>
          <a:p>
            <a:endParaRPr sz="1588" dirty="0">
              <a:latin typeface="Futura Lt BT" panose="020B0402020204020303" pitchFamily="34" charset="0"/>
            </a:endParaRPr>
          </a:p>
        </p:txBody>
      </p:sp>
      <p:sp>
        <p:nvSpPr>
          <p:cNvPr id="16" name="bk object 16"/>
          <p:cNvSpPr/>
          <p:nvPr/>
        </p:nvSpPr>
        <p:spPr>
          <a:xfrm>
            <a:off x="12192000" y="1193427"/>
            <a:ext cx="0" cy="4471147"/>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sz="1588"/>
          </a:p>
        </p:txBody>
      </p:sp>
      <p:sp>
        <p:nvSpPr>
          <p:cNvPr id="12" name="Title 11"/>
          <p:cNvSpPr>
            <a:spLocks noGrp="1"/>
          </p:cNvSpPr>
          <p:nvPr>
            <p:ph type="title" hasCustomPrompt="1"/>
          </p:nvPr>
        </p:nvSpPr>
        <p:spPr>
          <a:xfrm>
            <a:off x="681024" y="323658"/>
            <a:ext cx="10574575" cy="1008529"/>
          </a:xfrm>
          <a:prstGeom prst="rect">
            <a:avLst/>
          </a:prstGeom>
        </p:spPr>
        <p:txBody>
          <a:bodyPr/>
          <a:lstStyle>
            <a:lvl1pPr>
              <a:defRPr sz="4236" b="1">
                <a:solidFill>
                  <a:srgbClr val="A29CC0"/>
                </a:solidFill>
                <a:latin typeface="Century Gothic" charset="0"/>
                <a:ea typeface="Century Gothic" charset="0"/>
                <a:cs typeface="Century Gothic" charset="0"/>
              </a:defRPr>
            </a:lvl1pPr>
          </a:lstStyle>
          <a:p>
            <a:r>
              <a:rPr lang="en-US" dirty="0"/>
              <a:t>Headline goes here</a:t>
            </a:r>
            <a:br>
              <a:rPr lang="en-US" dirty="0"/>
            </a:br>
            <a:endParaRPr lang="en-US" dirty="0"/>
          </a:p>
        </p:txBody>
      </p:sp>
      <p:sp>
        <p:nvSpPr>
          <p:cNvPr id="23" name="Text Placeholder 22"/>
          <p:cNvSpPr>
            <a:spLocks noGrp="1"/>
          </p:cNvSpPr>
          <p:nvPr>
            <p:ph type="body" sz="quarter" idx="10"/>
          </p:nvPr>
        </p:nvSpPr>
        <p:spPr>
          <a:xfrm>
            <a:off x="681025" y="2384657"/>
            <a:ext cx="10217885" cy="2286000"/>
          </a:xfrm>
          <a:prstGeom prst="rect">
            <a:avLst/>
          </a:prstGeom>
        </p:spPr>
        <p:txBody>
          <a:bodyPr/>
          <a:lstStyle>
            <a:lvl1pPr>
              <a:defRPr sz="2471">
                <a:solidFill>
                  <a:schemeClr val="tx1"/>
                </a:solidFill>
                <a:latin typeface="Century Gothic" charset="0"/>
                <a:ea typeface="Century Gothic" charset="0"/>
                <a:cs typeface="Century Gothic" charset="0"/>
              </a:defRPr>
            </a:lvl1pPr>
            <a:lvl2pPr>
              <a:defRPr sz="2118">
                <a:solidFill>
                  <a:schemeClr val="tx1"/>
                </a:solidFill>
                <a:latin typeface="Century Gothic" charset="0"/>
                <a:ea typeface="Century Gothic" charset="0"/>
                <a:cs typeface="Century Gothic" charset="0"/>
              </a:defRPr>
            </a:lvl2pPr>
            <a:lvl3pPr>
              <a:defRPr sz="1765">
                <a:solidFill>
                  <a:schemeClr val="tx1"/>
                </a:solidFill>
                <a:latin typeface="Century Gothic" charset="0"/>
                <a:ea typeface="Century Gothic" charset="0"/>
                <a:cs typeface="Century Gothic" charset="0"/>
              </a:defRPr>
            </a:lvl3pPr>
            <a:lvl4pPr>
              <a:defRPr>
                <a:solidFill>
                  <a:schemeClr val="tx1"/>
                </a:solidFill>
                <a:latin typeface="Century Gothic" charset="0"/>
                <a:ea typeface="Century Gothic" charset="0"/>
                <a:cs typeface="Century Gothic" charset="0"/>
              </a:defRPr>
            </a:lvl4pPr>
            <a:lvl5pPr>
              <a:defRPr>
                <a:solidFill>
                  <a:schemeClr val="tx1"/>
                </a:solidFill>
                <a:latin typeface="Futura LT Pro Book" panose="020B0502020204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5" name="Text Placeholder 24"/>
          <p:cNvSpPr>
            <a:spLocks noGrp="1"/>
          </p:cNvSpPr>
          <p:nvPr>
            <p:ph type="body" sz="quarter" idx="11" hasCustomPrompt="1"/>
          </p:nvPr>
        </p:nvSpPr>
        <p:spPr>
          <a:xfrm>
            <a:off x="681024" y="962828"/>
            <a:ext cx="8035636" cy="738718"/>
          </a:xfrm>
          <a:prstGeom prst="rect">
            <a:avLst/>
          </a:prstGeom>
        </p:spPr>
        <p:txBody>
          <a:bodyPr/>
          <a:lstStyle>
            <a:lvl1pPr>
              <a:defRPr sz="3883">
                <a:solidFill>
                  <a:srgbClr val="2B1533"/>
                </a:solidFill>
                <a:latin typeface="Century Gothic" charset="0"/>
                <a:ea typeface="Century Gothic" charset="0"/>
                <a:cs typeface="Century Gothic" charset="0"/>
              </a:defRPr>
            </a:lvl1pPr>
          </a:lstStyle>
          <a:p>
            <a:pPr lvl="0"/>
            <a:r>
              <a:rPr lang="en-US" dirty="0"/>
              <a:t>Subtitle goes here</a:t>
            </a:r>
          </a:p>
        </p:txBody>
      </p:sp>
    </p:spTree>
    <p:extLst>
      <p:ext uri="{BB962C8B-B14F-4D97-AF65-F5344CB8AC3E}">
        <p14:creationId xmlns:p14="http://schemas.microsoft.com/office/powerpoint/2010/main" val="1086450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and Text 2">
    <p:bg>
      <p:bgPr>
        <a:solidFill>
          <a:schemeClr val="bg1"/>
        </a:solidFill>
        <a:effectLst/>
      </p:bgPr>
    </p:bg>
    <p:spTree>
      <p:nvGrpSpPr>
        <p:cNvPr id="1" name=""/>
        <p:cNvGrpSpPr/>
        <p:nvPr/>
      </p:nvGrpSpPr>
      <p:grpSpPr>
        <a:xfrm>
          <a:off x="0" y="0"/>
          <a:ext cx="0" cy="0"/>
          <a:chOff x="0" y="0"/>
          <a:chExt cx="0" cy="0"/>
        </a:xfrm>
      </p:grpSpPr>
      <p:sp>
        <p:nvSpPr>
          <p:cNvPr id="7" name="object 3"/>
          <p:cNvSpPr/>
          <p:nvPr userDrawn="1"/>
        </p:nvSpPr>
        <p:spPr>
          <a:xfrm>
            <a:off x="0" y="-1"/>
            <a:ext cx="12192000" cy="1049269"/>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2B1533"/>
          </a:solidFill>
        </p:spPr>
        <p:txBody>
          <a:bodyPr wrap="square" lIns="0" tIns="0" rIns="0" bIns="0" rtlCol="0"/>
          <a:lstStyle/>
          <a:p>
            <a:endParaRPr sz="1588" dirty="0">
              <a:latin typeface="Century Gothic" panose="020B0502020202020204" pitchFamily="34" charset="0"/>
            </a:endParaRPr>
          </a:p>
        </p:txBody>
      </p:sp>
      <p:sp>
        <p:nvSpPr>
          <p:cNvPr id="16" name="bk object 16"/>
          <p:cNvSpPr/>
          <p:nvPr/>
        </p:nvSpPr>
        <p:spPr>
          <a:xfrm>
            <a:off x="12192000" y="1193427"/>
            <a:ext cx="0" cy="4471147"/>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sz="1588" dirty="0">
              <a:latin typeface="Century Gothic" panose="020B0502020202020204" pitchFamily="34" charset="0"/>
            </a:endParaRPr>
          </a:p>
        </p:txBody>
      </p:sp>
      <p:sp>
        <p:nvSpPr>
          <p:cNvPr id="5" name="Text Placeholder 4"/>
          <p:cNvSpPr>
            <a:spLocks noGrp="1"/>
          </p:cNvSpPr>
          <p:nvPr>
            <p:ph type="body" sz="quarter" idx="12" hasCustomPrompt="1"/>
          </p:nvPr>
        </p:nvSpPr>
        <p:spPr>
          <a:xfrm>
            <a:off x="681025" y="2487706"/>
            <a:ext cx="8265223" cy="2521324"/>
          </a:xfrm>
          <a:prstGeom prst="rect">
            <a:avLst/>
          </a:prstGeom>
        </p:spPr>
        <p:txBody>
          <a:bodyPr/>
          <a:lstStyle>
            <a:lvl1pPr>
              <a:defRPr sz="2471">
                <a:solidFill>
                  <a:schemeClr val="tx1"/>
                </a:solidFill>
                <a:latin typeface="Century Gothic" charset="0"/>
                <a:ea typeface="Century Gothic" charset="0"/>
                <a:cs typeface="Century Gothic" charset="0"/>
              </a:defRPr>
            </a:lvl1pPr>
            <a:lvl2pPr marL="706008" indent="-302575">
              <a:buFont typeface="Arial" panose="020B0604020202020204" pitchFamily="34" charset="0"/>
              <a:buChar char="•"/>
              <a:defRPr sz="2118" baseline="0">
                <a:latin typeface="Century Gothic" charset="0"/>
                <a:ea typeface="Century Gothic" charset="0"/>
                <a:cs typeface="Century Gothic" charset="0"/>
              </a:defRPr>
            </a:lvl2pPr>
            <a:lvl3pPr marL="1059012" indent="-252146">
              <a:buFont typeface="Arial" panose="020B0604020202020204" pitchFamily="34" charset="0"/>
              <a:buChar char="•"/>
              <a:defRPr>
                <a:latin typeface="Century Gothic" charset="0"/>
                <a:ea typeface="Century Gothic" charset="0"/>
                <a:cs typeface="Century Gothic" charset="0"/>
              </a:defRPr>
            </a:lvl3pPr>
          </a:lstStyle>
          <a:p>
            <a:pPr lvl="0"/>
            <a:r>
              <a:rPr lang="en-US" dirty="0"/>
              <a:t>Point number 1</a:t>
            </a:r>
          </a:p>
          <a:p>
            <a:pPr lvl="1"/>
            <a:r>
              <a:rPr lang="en-US" dirty="0"/>
              <a:t>Information about point number 1</a:t>
            </a:r>
          </a:p>
          <a:p>
            <a:pPr lvl="2"/>
            <a:r>
              <a:rPr lang="en-US" dirty="0"/>
              <a:t>Information about point number 1</a:t>
            </a:r>
            <a:br>
              <a:rPr lang="en-US" dirty="0"/>
            </a:br>
            <a:endParaRPr lang="en-US" dirty="0"/>
          </a:p>
          <a:p>
            <a:pPr lvl="0"/>
            <a:r>
              <a:rPr lang="en-US" dirty="0"/>
              <a:t>Point number 2</a:t>
            </a:r>
          </a:p>
          <a:p>
            <a:pPr lvl="1"/>
            <a:r>
              <a:rPr lang="en-US" dirty="0"/>
              <a:t>Information about point number 2</a:t>
            </a:r>
          </a:p>
          <a:p>
            <a:pPr lvl="2"/>
            <a:r>
              <a:rPr lang="en-US" dirty="0"/>
              <a:t>Information about point number 2</a:t>
            </a:r>
          </a:p>
          <a:p>
            <a:pPr lvl="2"/>
            <a:endParaRPr lang="en-US" dirty="0"/>
          </a:p>
        </p:txBody>
      </p:sp>
      <p:sp>
        <p:nvSpPr>
          <p:cNvPr id="8" name="Title 11"/>
          <p:cNvSpPr>
            <a:spLocks noGrp="1"/>
          </p:cNvSpPr>
          <p:nvPr>
            <p:ph type="title" hasCustomPrompt="1"/>
          </p:nvPr>
        </p:nvSpPr>
        <p:spPr>
          <a:xfrm>
            <a:off x="681024" y="323658"/>
            <a:ext cx="10574575" cy="1008529"/>
          </a:xfrm>
          <a:prstGeom prst="rect">
            <a:avLst/>
          </a:prstGeom>
        </p:spPr>
        <p:txBody>
          <a:bodyPr/>
          <a:lstStyle>
            <a:lvl1pPr>
              <a:defRPr sz="4236" b="1">
                <a:solidFill>
                  <a:srgbClr val="A29CC0"/>
                </a:solidFill>
                <a:latin typeface="Century Gothic" charset="0"/>
                <a:ea typeface="Century Gothic" charset="0"/>
                <a:cs typeface="Century Gothic" charset="0"/>
              </a:defRPr>
            </a:lvl1pPr>
          </a:lstStyle>
          <a:p>
            <a:r>
              <a:rPr lang="en-US" dirty="0"/>
              <a:t>Headline goes here</a:t>
            </a:r>
            <a:br>
              <a:rPr lang="en-US" dirty="0"/>
            </a:br>
            <a:endParaRPr lang="en-US" dirty="0"/>
          </a:p>
        </p:txBody>
      </p:sp>
      <p:sp>
        <p:nvSpPr>
          <p:cNvPr id="10" name="Text Placeholder 24"/>
          <p:cNvSpPr>
            <a:spLocks noGrp="1"/>
          </p:cNvSpPr>
          <p:nvPr>
            <p:ph type="body" sz="quarter" idx="11" hasCustomPrompt="1"/>
          </p:nvPr>
        </p:nvSpPr>
        <p:spPr>
          <a:xfrm>
            <a:off x="681024" y="962828"/>
            <a:ext cx="8035636" cy="738718"/>
          </a:xfrm>
          <a:prstGeom prst="rect">
            <a:avLst/>
          </a:prstGeom>
        </p:spPr>
        <p:txBody>
          <a:bodyPr/>
          <a:lstStyle>
            <a:lvl1pPr>
              <a:defRPr sz="3883">
                <a:solidFill>
                  <a:srgbClr val="2B1533"/>
                </a:solidFill>
                <a:latin typeface="Century Gothic" charset="0"/>
                <a:ea typeface="Century Gothic" charset="0"/>
                <a:cs typeface="Century Gothic" charset="0"/>
              </a:defRPr>
            </a:lvl1pPr>
          </a:lstStyle>
          <a:p>
            <a:pPr lvl="0"/>
            <a:r>
              <a:rPr lang="en-US" dirty="0"/>
              <a:t>Subtitle goes here</a:t>
            </a:r>
          </a:p>
        </p:txBody>
      </p:sp>
    </p:spTree>
    <p:extLst>
      <p:ext uri="{BB962C8B-B14F-4D97-AF65-F5344CB8AC3E}">
        <p14:creationId xmlns:p14="http://schemas.microsoft.com/office/powerpoint/2010/main" val="271966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1"/>
          <p:cNvSpPr>
            <a:spLocks noChangeArrowheads="1"/>
          </p:cNvSpPr>
          <p:nvPr userDrawn="1"/>
        </p:nvSpPr>
        <p:spPr bwMode="auto">
          <a:xfrm>
            <a:off x="-1318576" y="6432855"/>
            <a:ext cx="65" cy="2443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806807" rtl="0" eaLnBrk="0" fontAlgn="base" latinLnBrk="0" hangingPunct="0">
              <a:lnSpc>
                <a:spcPct val="100000"/>
              </a:lnSpc>
              <a:spcBef>
                <a:spcPct val="0"/>
              </a:spcBef>
              <a:spcAft>
                <a:spcPct val="0"/>
              </a:spcAft>
              <a:buClrTx/>
              <a:buSzTx/>
              <a:buFontTx/>
              <a:buNone/>
              <a:tabLst/>
            </a:pPr>
            <a:endParaRPr kumimoji="0" lang="fr-FR" altLang="en-US" sz="1588"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135653EB-07C4-452B-B422-BDAFBC102098}"/>
              </a:ext>
            </a:extLst>
          </p:cNvPr>
          <p:cNvSpPr/>
          <p:nvPr userDrawn="1"/>
        </p:nvSpPr>
        <p:spPr>
          <a:xfrm>
            <a:off x="0" y="3429000"/>
            <a:ext cx="12219054" cy="3480923"/>
          </a:xfrm>
          <a:prstGeom prst="rect">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6" name="Rectangle 5">
            <a:extLst>
              <a:ext uri="{FF2B5EF4-FFF2-40B4-BE49-F238E27FC236}">
                <a16:creationId xmlns:a16="http://schemas.microsoft.com/office/drawing/2014/main" id="{BEEE4807-4671-4472-A2A1-9937B383C5D4}"/>
              </a:ext>
            </a:extLst>
          </p:cNvPr>
          <p:cNvSpPr/>
          <p:nvPr userDrawn="1"/>
        </p:nvSpPr>
        <p:spPr>
          <a:xfrm>
            <a:off x="1" y="-16809"/>
            <a:ext cx="12219053" cy="3563471"/>
          </a:xfrm>
          <a:prstGeom prst="rect">
            <a:avLst/>
          </a:prstGeom>
          <a:solidFill>
            <a:srgbClr val="2B1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10" name="Oval 9">
            <a:extLst>
              <a:ext uri="{FF2B5EF4-FFF2-40B4-BE49-F238E27FC236}">
                <a16:creationId xmlns:a16="http://schemas.microsoft.com/office/drawing/2014/main" id="{3DCAD98A-BE84-4F96-A243-43F5F057EFE4}"/>
              </a:ext>
            </a:extLst>
          </p:cNvPr>
          <p:cNvSpPr/>
          <p:nvPr userDrawn="1"/>
        </p:nvSpPr>
        <p:spPr>
          <a:xfrm>
            <a:off x="9373176" y="2218765"/>
            <a:ext cx="276918" cy="251342"/>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11" name="Oval 10">
            <a:extLst>
              <a:ext uri="{FF2B5EF4-FFF2-40B4-BE49-F238E27FC236}">
                <a16:creationId xmlns:a16="http://schemas.microsoft.com/office/drawing/2014/main" id="{B93C8245-059D-4FEB-8435-0522BFAAB587}"/>
              </a:ext>
            </a:extLst>
          </p:cNvPr>
          <p:cNvSpPr/>
          <p:nvPr userDrawn="1"/>
        </p:nvSpPr>
        <p:spPr>
          <a:xfrm>
            <a:off x="6648742" y="1344706"/>
            <a:ext cx="1954660" cy="1949824"/>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12" name="Oval 11">
            <a:extLst>
              <a:ext uri="{FF2B5EF4-FFF2-40B4-BE49-F238E27FC236}">
                <a16:creationId xmlns:a16="http://schemas.microsoft.com/office/drawing/2014/main" id="{FDB391BD-5961-41DB-A7E5-7D548B9EAC23}"/>
              </a:ext>
            </a:extLst>
          </p:cNvPr>
          <p:cNvSpPr/>
          <p:nvPr userDrawn="1"/>
        </p:nvSpPr>
        <p:spPr>
          <a:xfrm>
            <a:off x="8572229" y="1023843"/>
            <a:ext cx="1145835" cy="1143000"/>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Tree>
    <p:extLst>
      <p:ext uri="{BB962C8B-B14F-4D97-AF65-F5344CB8AC3E}">
        <p14:creationId xmlns:p14="http://schemas.microsoft.com/office/powerpoint/2010/main" val="810792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13" name="object 3"/>
          <p:cNvSpPr/>
          <p:nvPr userDrawn="1"/>
        </p:nvSpPr>
        <p:spPr>
          <a:xfrm>
            <a:off x="0" y="0"/>
            <a:ext cx="12192000" cy="1050728"/>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2B1533"/>
          </a:solidFill>
        </p:spPr>
        <p:txBody>
          <a:bodyPr wrap="square" lIns="0" tIns="0" rIns="0" bIns="0" rtlCol="0"/>
          <a:lstStyle/>
          <a:p>
            <a:endParaRPr sz="1588" dirty="0">
              <a:latin typeface="Futura Lt BT" panose="020B0402020204020303" pitchFamily="34" charset="0"/>
            </a:endParaRPr>
          </a:p>
        </p:txBody>
      </p:sp>
      <p:sp>
        <p:nvSpPr>
          <p:cNvPr id="16" name="bk object 16"/>
          <p:cNvSpPr/>
          <p:nvPr/>
        </p:nvSpPr>
        <p:spPr>
          <a:xfrm>
            <a:off x="12192000" y="1193428"/>
            <a:ext cx="0" cy="4471147"/>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sz="1588"/>
          </a:p>
        </p:txBody>
      </p:sp>
      <p:sp>
        <p:nvSpPr>
          <p:cNvPr id="12" name="Title 11"/>
          <p:cNvSpPr>
            <a:spLocks noGrp="1"/>
          </p:cNvSpPr>
          <p:nvPr>
            <p:ph type="title" hasCustomPrompt="1"/>
          </p:nvPr>
        </p:nvSpPr>
        <p:spPr>
          <a:xfrm>
            <a:off x="741538" y="323660"/>
            <a:ext cx="10514061" cy="1008529"/>
          </a:xfrm>
          <a:prstGeom prst="rect">
            <a:avLst/>
          </a:prstGeom>
        </p:spPr>
        <p:txBody>
          <a:bodyPr/>
          <a:lstStyle>
            <a:lvl1pPr>
              <a:defRPr sz="4236" b="1">
                <a:solidFill>
                  <a:srgbClr val="A29CC0"/>
                </a:solidFill>
                <a:latin typeface="Century Gothic" panose="020B0502020202020204" pitchFamily="34" charset="0"/>
              </a:defRPr>
            </a:lvl1pPr>
          </a:lstStyle>
          <a:p>
            <a:r>
              <a:rPr lang="en-US" dirty="0"/>
              <a:t>Headline goes here</a:t>
            </a:r>
            <a:br>
              <a:rPr lang="en-US" dirty="0"/>
            </a:br>
            <a:endParaRPr lang="en-US" dirty="0"/>
          </a:p>
        </p:txBody>
      </p:sp>
      <p:sp>
        <p:nvSpPr>
          <p:cNvPr id="23" name="Text Placeholder 22"/>
          <p:cNvSpPr>
            <a:spLocks noGrp="1"/>
          </p:cNvSpPr>
          <p:nvPr>
            <p:ph type="body" sz="quarter" idx="10"/>
          </p:nvPr>
        </p:nvSpPr>
        <p:spPr>
          <a:xfrm>
            <a:off x="831272" y="2384657"/>
            <a:ext cx="10067637" cy="2286000"/>
          </a:xfrm>
          <a:prstGeom prst="rect">
            <a:avLst/>
          </a:prstGeom>
        </p:spPr>
        <p:txBody>
          <a:bodyPr/>
          <a:lstStyle>
            <a:lvl1pPr>
              <a:defRPr sz="2470">
                <a:solidFill>
                  <a:schemeClr val="tx1"/>
                </a:solidFill>
                <a:latin typeface="Century Gothic" panose="020B0502020202020204" pitchFamily="34" charset="0"/>
              </a:defRPr>
            </a:lvl1pPr>
            <a:lvl2pPr>
              <a:defRPr sz="2118">
                <a:solidFill>
                  <a:schemeClr val="tx1"/>
                </a:solidFill>
                <a:latin typeface="Century Gothic" panose="020B0502020202020204" pitchFamily="34" charset="0"/>
              </a:defRPr>
            </a:lvl2pPr>
            <a:lvl3pPr>
              <a:defRPr sz="1765">
                <a:solidFill>
                  <a:schemeClr val="tx1"/>
                </a:solidFill>
                <a:latin typeface="Century Gothic" panose="020B0502020202020204" pitchFamily="34" charset="0"/>
              </a:defRPr>
            </a:lvl3pPr>
            <a:lvl4pPr>
              <a:defRPr>
                <a:solidFill>
                  <a:schemeClr val="tx1"/>
                </a:solidFill>
                <a:latin typeface="Century Gothic" panose="020B0502020202020204" pitchFamily="34" charset="0"/>
              </a:defRPr>
            </a:lvl4pPr>
            <a:lvl5pPr>
              <a:defRPr>
                <a:solidFill>
                  <a:schemeClr val="tx1"/>
                </a:solidFill>
                <a:latin typeface="Futura LT Pro Book" panose="020B05020202040203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5" name="Text Placeholder 24"/>
          <p:cNvSpPr>
            <a:spLocks noGrp="1"/>
          </p:cNvSpPr>
          <p:nvPr>
            <p:ph type="body" sz="quarter" idx="11" hasCustomPrompt="1"/>
          </p:nvPr>
        </p:nvSpPr>
        <p:spPr>
          <a:xfrm>
            <a:off x="741540" y="917127"/>
            <a:ext cx="8035637" cy="941294"/>
          </a:xfrm>
          <a:prstGeom prst="rect">
            <a:avLst/>
          </a:prstGeom>
        </p:spPr>
        <p:txBody>
          <a:bodyPr/>
          <a:lstStyle>
            <a:lvl1pPr>
              <a:defRPr sz="3883">
                <a:solidFill>
                  <a:srgbClr val="301739"/>
                </a:solidFill>
                <a:latin typeface="Century Gothic" panose="020B0502020202020204" pitchFamily="34" charset="0"/>
              </a:defRPr>
            </a:lvl1pPr>
          </a:lstStyle>
          <a:p>
            <a:pPr lvl="0"/>
            <a:r>
              <a:rPr lang="en-US" dirty="0"/>
              <a:t>Subtitle goes here</a:t>
            </a:r>
          </a:p>
        </p:txBody>
      </p:sp>
    </p:spTree>
    <p:extLst>
      <p:ext uri="{BB962C8B-B14F-4D97-AF65-F5344CB8AC3E}">
        <p14:creationId xmlns:p14="http://schemas.microsoft.com/office/powerpoint/2010/main" val="3893470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3" name="object 3"/>
          <p:cNvSpPr/>
          <p:nvPr userDrawn="1"/>
        </p:nvSpPr>
        <p:spPr>
          <a:xfrm>
            <a:off x="0" y="0"/>
            <a:ext cx="12192000" cy="1050728"/>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2B1533"/>
          </a:solidFill>
        </p:spPr>
        <p:txBody>
          <a:bodyPr wrap="square" lIns="0" tIns="0" rIns="0" bIns="0" rtlCol="0"/>
          <a:lstStyle/>
          <a:p>
            <a:endParaRPr sz="1588" dirty="0">
              <a:latin typeface="Futura Lt BT" panose="020B0402020204020303" pitchFamily="34" charset="0"/>
            </a:endParaRPr>
          </a:p>
        </p:txBody>
      </p:sp>
      <p:sp>
        <p:nvSpPr>
          <p:cNvPr id="16" name="bk object 16"/>
          <p:cNvSpPr/>
          <p:nvPr/>
        </p:nvSpPr>
        <p:spPr>
          <a:xfrm>
            <a:off x="12192000" y="1193428"/>
            <a:ext cx="0" cy="4471147"/>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sz="1588"/>
          </a:p>
        </p:txBody>
      </p:sp>
      <p:sp>
        <p:nvSpPr>
          <p:cNvPr id="12" name="Title 11"/>
          <p:cNvSpPr>
            <a:spLocks noGrp="1"/>
          </p:cNvSpPr>
          <p:nvPr>
            <p:ph type="title" hasCustomPrompt="1"/>
          </p:nvPr>
        </p:nvSpPr>
        <p:spPr>
          <a:xfrm>
            <a:off x="741538" y="323660"/>
            <a:ext cx="10514061" cy="1008529"/>
          </a:xfrm>
          <a:prstGeom prst="rect">
            <a:avLst/>
          </a:prstGeom>
        </p:spPr>
        <p:txBody>
          <a:bodyPr/>
          <a:lstStyle>
            <a:lvl1pPr>
              <a:defRPr sz="4236" b="1">
                <a:solidFill>
                  <a:srgbClr val="A29CC0"/>
                </a:solidFill>
                <a:latin typeface="Century Gothic" panose="020B0502020202020204" pitchFamily="34" charset="0"/>
              </a:defRPr>
            </a:lvl1pPr>
          </a:lstStyle>
          <a:p>
            <a:r>
              <a:rPr lang="en-US" dirty="0"/>
              <a:t>Headline goes here</a:t>
            </a:r>
            <a:br>
              <a:rPr lang="en-US" dirty="0"/>
            </a:br>
            <a:endParaRPr lang="en-US" dirty="0"/>
          </a:p>
        </p:txBody>
      </p:sp>
      <p:sp>
        <p:nvSpPr>
          <p:cNvPr id="23" name="Text Placeholder 22"/>
          <p:cNvSpPr>
            <a:spLocks noGrp="1"/>
          </p:cNvSpPr>
          <p:nvPr>
            <p:ph type="body" sz="quarter" idx="10"/>
          </p:nvPr>
        </p:nvSpPr>
        <p:spPr>
          <a:xfrm>
            <a:off x="831272" y="2384657"/>
            <a:ext cx="10067637" cy="2286000"/>
          </a:xfrm>
          <a:prstGeom prst="rect">
            <a:avLst/>
          </a:prstGeom>
        </p:spPr>
        <p:txBody>
          <a:bodyPr/>
          <a:lstStyle>
            <a:lvl1pPr>
              <a:defRPr sz="2470">
                <a:solidFill>
                  <a:schemeClr val="tx1"/>
                </a:solidFill>
                <a:latin typeface="Century Gothic" panose="020B0502020202020204" pitchFamily="34" charset="0"/>
              </a:defRPr>
            </a:lvl1pPr>
            <a:lvl2pPr>
              <a:defRPr sz="2118">
                <a:solidFill>
                  <a:schemeClr val="tx1"/>
                </a:solidFill>
                <a:latin typeface="Century Gothic" panose="020B0502020202020204" pitchFamily="34" charset="0"/>
              </a:defRPr>
            </a:lvl2pPr>
            <a:lvl3pPr>
              <a:defRPr sz="1765">
                <a:solidFill>
                  <a:schemeClr val="tx1"/>
                </a:solidFill>
                <a:latin typeface="Century Gothic" panose="020B0502020202020204" pitchFamily="34" charset="0"/>
              </a:defRPr>
            </a:lvl3pPr>
            <a:lvl4pPr>
              <a:defRPr>
                <a:solidFill>
                  <a:schemeClr val="tx1"/>
                </a:solidFill>
                <a:latin typeface="Century Gothic" panose="020B0502020202020204" pitchFamily="34" charset="0"/>
              </a:defRPr>
            </a:lvl4pPr>
            <a:lvl5pPr>
              <a:defRPr>
                <a:solidFill>
                  <a:schemeClr val="tx1"/>
                </a:solidFill>
                <a:latin typeface="Futura LT Pro Book" panose="020B05020202040203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5" name="Text Placeholder 24"/>
          <p:cNvSpPr>
            <a:spLocks noGrp="1"/>
          </p:cNvSpPr>
          <p:nvPr>
            <p:ph type="body" sz="quarter" idx="11" hasCustomPrompt="1"/>
          </p:nvPr>
        </p:nvSpPr>
        <p:spPr>
          <a:xfrm>
            <a:off x="741540" y="917127"/>
            <a:ext cx="8035637" cy="941294"/>
          </a:xfrm>
          <a:prstGeom prst="rect">
            <a:avLst/>
          </a:prstGeom>
        </p:spPr>
        <p:txBody>
          <a:bodyPr/>
          <a:lstStyle>
            <a:lvl1pPr>
              <a:defRPr sz="3883">
                <a:solidFill>
                  <a:srgbClr val="301739"/>
                </a:solidFill>
                <a:latin typeface="Century Gothic" panose="020B0502020202020204" pitchFamily="34" charset="0"/>
              </a:defRPr>
            </a:lvl1pPr>
          </a:lstStyle>
          <a:p>
            <a:pPr lvl="0"/>
            <a:r>
              <a:rPr lang="en-US" dirty="0"/>
              <a:t>Subtitle goes here</a:t>
            </a:r>
          </a:p>
        </p:txBody>
      </p:sp>
    </p:spTree>
    <p:extLst>
      <p:ext uri="{BB962C8B-B14F-4D97-AF65-F5344CB8AC3E}">
        <p14:creationId xmlns:p14="http://schemas.microsoft.com/office/powerpoint/2010/main" val="2215645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13" name="object 3"/>
          <p:cNvSpPr/>
          <p:nvPr userDrawn="1"/>
        </p:nvSpPr>
        <p:spPr>
          <a:xfrm>
            <a:off x="0" y="0"/>
            <a:ext cx="12192000" cy="1050728"/>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2B1533"/>
          </a:solidFill>
        </p:spPr>
        <p:txBody>
          <a:bodyPr wrap="square" lIns="0" tIns="0" rIns="0" bIns="0" rtlCol="0"/>
          <a:lstStyle/>
          <a:p>
            <a:endParaRPr sz="1588" dirty="0">
              <a:latin typeface="Futura Lt BT" panose="020B0402020204020303" pitchFamily="34" charset="0"/>
            </a:endParaRPr>
          </a:p>
        </p:txBody>
      </p:sp>
      <p:sp>
        <p:nvSpPr>
          <p:cNvPr id="16" name="bk object 16"/>
          <p:cNvSpPr/>
          <p:nvPr/>
        </p:nvSpPr>
        <p:spPr>
          <a:xfrm>
            <a:off x="12192000" y="1193428"/>
            <a:ext cx="0" cy="4471147"/>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sz="1588"/>
          </a:p>
        </p:txBody>
      </p:sp>
      <p:sp>
        <p:nvSpPr>
          <p:cNvPr id="12" name="Title 11"/>
          <p:cNvSpPr>
            <a:spLocks noGrp="1"/>
          </p:cNvSpPr>
          <p:nvPr>
            <p:ph type="title" hasCustomPrompt="1"/>
          </p:nvPr>
        </p:nvSpPr>
        <p:spPr>
          <a:xfrm>
            <a:off x="741538" y="323660"/>
            <a:ext cx="10514061" cy="1008529"/>
          </a:xfrm>
          <a:prstGeom prst="rect">
            <a:avLst/>
          </a:prstGeom>
        </p:spPr>
        <p:txBody>
          <a:bodyPr/>
          <a:lstStyle>
            <a:lvl1pPr>
              <a:defRPr sz="4236" b="1">
                <a:solidFill>
                  <a:srgbClr val="A29CC0"/>
                </a:solidFill>
                <a:latin typeface="Century Gothic" panose="020B0502020202020204" pitchFamily="34" charset="0"/>
              </a:defRPr>
            </a:lvl1pPr>
          </a:lstStyle>
          <a:p>
            <a:r>
              <a:rPr lang="en-US" dirty="0"/>
              <a:t>Headline goes here</a:t>
            </a:r>
            <a:br>
              <a:rPr lang="en-US" dirty="0"/>
            </a:br>
            <a:endParaRPr lang="en-US" dirty="0"/>
          </a:p>
        </p:txBody>
      </p:sp>
      <p:sp>
        <p:nvSpPr>
          <p:cNvPr id="23" name="Text Placeholder 22"/>
          <p:cNvSpPr>
            <a:spLocks noGrp="1"/>
          </p:cNvSpPr>
          <p:nvPr>
            <p:ph type="body" sz="quarter" idx="10"/>
          </p:nvPr>
        </p:nvSpPr>
        <p:spPr>
          <a:xfrm>
            <a:off x="831272" y="2384657"/>
            <a:ext cx="10067637" cy="2286000"/>
          </a:xfrm>
          <a:prstGeom prst="rect">
            <a:avLst/>
          </a:prstGeom>
        </p:spPr>
        <p:txBody>
          <a:bodyPr/>
          <a:lstStyle>
            <a:lvl1pPr>
              <a:defRPr sz="2800">
                <a:solidFill>
                  <a:schemeClr val="tx1"/>
                </a:solidFill>
                <a:latin typeface="Century Gothic" panose="020B0502020202020204" pitchFamily="34" charset="0"/>
              </a:defRPr>
            </a:lvl1pPr>
            <a:lvl2pPr>
              <a:defRPr sz="2400">
                <a:solidFill>
                  <a:schemeClr val="tx1"/>
                </a:solidFill>
                <a:latin typeface="Century Gothic" panose="020B0502020202020204" pitchFamily="34" charset="0"/>
              </a:defRPr>
            </a:lvl2pPr>
            <a:lvl3pPr>
              <a:defRPr sz="2000">
                <a:solidFill>
                  <a:schemeClr val="tx1"/>
                </a:solidFill>
                <a:latin typeface="Century Gothic" panose="020B0502020202020204" pitchFamily="34" charset="0"/>
              </a:defRPr>
            </a:lvl3pPr>
            <a:lvl4pPr>
              <a:defRPr>
                <a:solidFill>
                  <a:schemeClr val="tx1"/>
                </a:solidFill>
                <a:latin typeface="Century Gothic" panose="020B0502020202020204" pitchFamily="34" charset="0"/>
              </a:defRPr>
            </a:lvl4pPr>
            <a:lvl5pPr>
              <a:defRPr>
                <a:solidFill>
                  <a:schemeClr val="tx1"/>
                </a:solidFill>
                <a:latin typeface="Futura LT Pro Book" panose="020B05020202040203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5" name="Text Placeholder 24"/>
          <p:cNvSpPr>
            <a:spLocks noGrp="1"/>
          </p:cNvSpPr>
          <p:nvPr>
            <p:ph type="body" sz="quarter" idx="11" hasCustomPrompt="1"/>
          </p:nvPr>
        </p:nvSpPr>
        <p:spPr>
          <a:xfrm>
            <a:off x="741540" y="917127"/>
            <a:ext cx="8035637" cy="941294"/>
          </a:xfrm>
          <a:prstGeom prst="rect">
            <a:avLst/>
          </a:prstGeom>
        </p:spPr>
        <p:txBody>
          <a:bodyPr/>
          <a:lstStyle>
            <a:lvl1pPr>
              <a:defRPr sz="3883">
                <a:solidFill>
                  <a:srgbClr val="301739"/>
                </a:solidFill>
                <a:latin typeface="Century Gothic" panose="020B0502020202020204" pitchFamily="34" charset="0"/>
              </a:defRPr>
            </a:lvl1pPr>
          </a:lstStyle>
          <a:p>
            <a:pPr lvl="0"/>
            <a:r>
              <a:rPr lang="en-US" dirty="0"/>
              <a:t>Subtitle goes here</a:t>
            </a:r>
          </a:p>
        </p:txBody>
      </p:sp>
    </p:spTree>
    <p:extLst>
      <p:ext uri="{BB962C8B-B14F-4D97-AF65-F5344CB8AC3E}">
        <p14:creationId xmlns:p14="http://schemas.microsoft.com/office/powerpoint/2010/main" val="2794369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Large Graphic">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192000" y="1193428"/>
            <a:ext cx="0" cy="4471147"/>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sz="1588"/>
          </a:p>
        </p:txBody>
      </p:sp>
      <p:sp>
        <p:nvSpPr>
          <p:cNvPr id="3" name="Text Placeholder 2"/>
          <p:cNvSpPr>
            <a:spLocks noGrp="1"/>
          </p:cNvSpPr>
          <p:nvPr>
            <p:ph type="body" sz="quarter" idx="11" hasCustomPrompt="1"/>
          </p:nvPr>
        </p:nvSpPr>
        <p:spPr>
          <a:xfrm>
            <a:off x="646547" y="1049269"/>
            <a:ext cx="8035637" cy="766084"/>
          </a:xfrm>
          <a:prstGeom prst="rect">
            <a:avLst/>
          </a:prstGeom>
        </p:spPr>
        <p:txBody>
          <a:bodyPr/>
          <a:lstStyle>
            <a:lvl1pPr>
              <a:defRPr sz="3883" baseline="0">
                <a:solidFill>
                  <a:schemeClr val="tx1"/>
                </a:solidFill>
                <a:latin typeface="Century Gothic" charset="0"/>
                <a:ea typeface="Century Gothic" charset="0"/>
                <a:cs typeface="Century Gothic" charset="0"/>
              </a:defRPr>
            </a:lvl1pPr>
          </a:lstStyle>
          <a:p>
            <a:pPr lvl="0"/>
            <a:r>
              <a:rPr lang="en-US" dirty="0"/>
              <a:t>Title for chart goes here</a:t>
            </a:r>
          </a:p>
        </p:txBody>
      </p:sp>
      <p:sp>
        <p:nvSpPr>
          <p:cNvPr id="5" name="Picture Placeholder 4"/>
          <p:cNvSpPr>
            <a:spLocks noGrp="1"/>
          </p:cNvSpPr>
          <p:nvPr>
            <p:ph type="pic" sz="quarter" idx="12"/>
          </p:nvPr>
        </p:nvSpPr>
        <p:spPr>
          <a:xfrm>
            <a:off x="659069" y="2077406"/>
            <a:ext cx="10898909" cy="4235824"/>
          </a:xfrm>
          <a:prstGeom prst="rect">
            <a:avLst/>
          </a:prstGeom>
        </p:spPr>
        <p:txBody>
          <a:bodyPr/>
          <a:lstStyle/>
          <a:p>
            <a:r>
              <a:rPr lang="en-US"/>
              <a:t>Drag picture to placeholder or click icon to add</a:t>
            </a:r>
          </a:p>
        </p:txBody>
      </p:sp>
      <p:sp>
        <p:nvSpPr>
          <p:cNvPr id="6" name="object 3"/>
          <p:cNvSpPr/>
          <p:nvPr userDrawn="1"/>
        </p:nvSpPr>
        <p:spPr>
          <a:xfrm>
            <a:off x="0" y="-1"/>
            <a:ext cx="12192000" cy="1049269"/>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301739"/>
          </a:solidFill>
        </p:spPr>
        <p:txBody>
          <a:bodyPr wrap="square" lIns="0" tIns="0" rIns="0" bIns="0" rtlCol="0"/>
          <a:lstStyle/>
          <a:p>
            <a:endParaRPr sz="1588" dirty="0">
              <a:latin typeface="Futura Lt BT" panose="020B0402020204020303" pitchFamily="34" charset="0"/>
            </a:endParaRPr>
          </a:p>
        </p:txBody>
      </p:sp>
    </p:spTree>
    <p:extLst>
      <p:ext uri="{BB962C8B-B14F-4D97-AF65-F5344CB8AC3E}">
        <p14:creationId xmlns:p14="http://schemas.microsoft.com/office/powerpoint/2010/main" val="1779226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006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Text 1">
    <p:bg>
      <p:bgPr>
        <a:solidFill>
          <a:schemeClr val="bg1"/>
        </a:solidFill>
        <a:effectLst/>
      </p:bgPr>
    </p:bg>
    <p:spTree>
      <p:nvGrpSpPr>
        <p:cNvPr id="1" name=""/>
        <p:cNvGrpSpPr/>
        <p:nvPr/>
      </p:nvGrpSpPr>
      <p:grpSpPr>
        <a:xfrm>
          <a:off x="0" y="0"/>
          <a:ext cx="0" cy="0"/>
          <a:chOff x="0" y="0"/>
          <a:chExt cx="0" cy="0"/>
        </a:xfrm>
      </p:grpSpPr>
      <p:sp>
        <p:nvSpPr>
          <p:cNvPr id="7" name="object 3"/>
          <p:cNvSpPr/>
          <p:nvPr userDrawn="1"/>
        </p:nvSpPr>
        <p:spPr>
          <a:xfrm>
            <a:off x="1" y="-1"/>
            <a:ext cx="12192000" cy="1049269"/>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2B1533"/>
          </a:solidFill>
        </p:spPr>
        <p:txBody>
          <a:bodyPr wrap="square" lIns="0" tIns="0" rIns="0" bIns="0" rtlCol="0"/>
          <a:lstStyle/>
          <a:p>
            <a:endParaRPr sz="1588" dirty="0">
              <a:latin typeface="Century Gothic" panose="020B0502020202020204" pitchFamily="34" charset="0"/>
            </a:endParaRPr>
          </a:p>
        </p:txBody>
      </p:sp>
      <p:sp>
        <p:nvSpPr>
          <p:cNvPr id="16" name="bk object 16"/>
          <p:cNvSpPr/>
          <p:nvPr/>
        </p:nvSpPr>
        <p:spPr>
          <a:xfrm>
            <a:off x="12192000" y="1193428"/>
            <a:ext cx="0" cy="4471147"/>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sz="1588" dirty="0">
              <a:latin typeface="Century Gothic" panose="020B0502020202020204" pitchFamily="34" charset="0"/>
            </a:endParaRPr>
          </a:p>
        </p:txBody>
      </p:sp>
      <p:sp>
        <p:nvSpPr>
          <p:cNvPr id="12" name="Title 11"/>
          <p:cNvSpPr>
            <a:spLocks noGrp="1"/>
          </p:cNvSpPr>
          <p:nvPr>
            <p:ph type="title" hasCustomPrompt="1"/>
          </p:nvPr>
        </p:nvSpPr>
        <p:spPr>
          <a:xfrm>
            <a:off x="681025" y="323659"/>
            <a:ext cx="10574575" cy="1008529"/>
          </a:xfrm>
          <a:prstGeom prst="rect">
            <a:avLst/>
          </a:prstGeom>
        </p:spPr>
        <p:txBody>
          <a:bodyPr/>
          <a:lstStyle>
            <a:lvl1pPr>
              <a:defRPr sz="4236" b="1">
                <a:solidFill>
                  <a:srgbClr val="A29CC0"/>
                </a:solidFill>
                <a:latin typeface="Century Gothic" charset="0"/>
                <a:ea typeface="Century Gothic" charset="0"/>
                <a:cs typeface="Century Gothic" charset="0"/>
              </a:defRPr>
            </a:lvl1pPr>
          </a:lstStyle>
          <a:p>
            <a:r>
              <a:rPr lang="en-US" dirty="0"/>
              <a:t>Headline goes here</a:t>
            </a:r>
            <a:br>
              <a:rPr lang="en-US" dirty="0"/>
            </a:br>
            <a:endParaRPr lang="en-US" dirty="0"/>
          </a:p>
        </p:txBody>
      </p:sp>
      <p:sp>
        <p:nvSpPr>
          <p:cNvPr id="23" name="Text Placeholder 22"/>
          <p:cNvSpPr>
            <a:spLocks noGrp="1"/>
          </p:cNvSpPr>
          <p:nvPr>
            <p:ph type="body" sz="quarter" idx="10"/>
          </p:nvPr>
        </p:nvSpPr>
        <p:spPr>
          <a:xfrm>
            <a:off x="681024" y="2384657"/>
            <a:ext cx="10217885" cy="2286000"/>
          </a:xfrm>
          <a:prstGeom prst="rect">
            <a:avLst/>
          </a:prstGeom>
        </p:spPr>
        <p:txBody>
          <a:bodyPr/>
          <a:lstStyle>
            <a:lvl1pPr>
              <a:defRPr sz="2471">
                <a:solidFill>
                  <a:schemeClr val="tx1"/>
                </a:solidFill>
                <a:latin typeface="Century Gothic" charset="0"/>
                <a:ea typeface="Century Gothic" charset="0"/>
                <a:cs typeface="Century Gothic" charset="0"/>
              </a:defRPr>
            </a:lvl1pPr>
            <a:lvl2pPr>
              <a:defRPr sz="2118">
                <a:solidFill>
                  <a:schemeClr val="tx1"/>
                </a:solidFill>
                <a:latin typeface="Century Gothic" charset="0"/>
                <a:ea typeface="Century Gothic" charset="0"/>
                <a:cs typeface="Century Gothic" charset="0"/>
              </a:defRPr>
            </a:lvl2pPr>
            <a:lvl3pPr>
              <a:defRPr sz="1765">
                <a:solidFill>
                  <a:schemeClr val="tx1"/>
                </a:solidFill>
                <a:latin typeface="Century Gothic" charset="0"/>
                <a:ea typeface="Century Gothic" charset="0"/>
                <a:cs typeface="Century Gothic" charset="0"/>
              </a:defRPr>
            </a:lvl3pPr>
            <a:lvl4pPr>
              <a:defRPr>
                <a:solidFill>
                  <a:schemeClr val="tx1"/>
                </a:solidFill>
                <a:latin typeface="Century Gothic" charset="0"/>
                <a:ea typeface="Century Gothic" charset="0"/>
                <a:cs typeface="Century Gothic" charset="0"/>
              </a:defRPr>
            </a:lvl4pPr>
            <a:lvl5pPr>
              <a:defRPr>
                <a:solidFill>
                  <a:schemeClr val="tx1"/>
                </a:solidFill>
                <a:latin typeface="Futura LT Pro Book" panose="020B0502020204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5" name="Text Placeholder 24"/>
          <p:cNvSpPr>
            <a:spLocks noGrp="1"/>
          </p:cNvSpPr>
          <p:nvPr>
            <p:ph type="body" sz="quarter" idx="11" hasCustomPrompt="1"/>
          </p:nvPr>
        </p:nvSpPr>
        <p:spPr>
          <a:xfrm>
            <a:off x="681024" y="962828"/>
            <a:ext cx="8035637" cy="738718"/>
          </a:xfrm>
          <a:prstGeom prst="rect">
            <a:avLst/>
          </a:prstGeom>
        </p:spPr>
        <p:txBody>
          <a:bodyPr/>
          <a:lstStyle>
            <a:lvl1pPr>
              <a:defRPr sz="3883">
                <a:solidFill>
                  <a:srgbClr val="2B1533"/>
                </a:solidFill>
                <a:latin typeface="Century Gothic" charset="0"/>
                <a:ea typeface="Century Gothic" charset="0"/>
                <a:cs typeface="Century Gothic" charset="0"/>
              </a:defRPr>
            </a:lvl1pPr>
          </a:lstStyle>
          <a:p>
            <a:pPr lvl="0"/>
            <a:r>
              <a:rPr lang="en-US" dirty="0"/>
              <a:t>Subtitle goes here</a:t>
            </a:r>
          </a:p>
        </p:txBody>
      </p:sp>
    </p:spTree>
    <p:extLst>
      <p:ext uri="{BB962C8B-B14F-4D97-AF65-F5344CB8AC3E}">
        <p14:creationId xmlns:p14="http://schemas.microsoft.com/office/powerpoint/2010/main" val="2062689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Text 2">
    <p:bg>
      <p:bgPr>
        <a:solidFill>
          <a:schemeClr val="bg1"/>
        </a:solidFill>
        <a:effectLst/>
      </p:bgPr>
    </p:bg>
    <p:spTree>
      <p:nvGrpSpPr>
        <p:cNvPr id="1" name=""/>
        <p:cNvGrpSpPr/>
        <p:nvPr/>
      </p:nvGrpSpPr>
      <p:grpSpPr>
        <a:xfrm>
          <a:off x="0" y="0"/>
          <a:ext cx="0" cy="0"/>
          <a:chOff x="0" y="0"/>
          <a:chExt cx="0" cy="0"/>
        </a:xfrm>
      </p:grpSpPr>
      <p:sp>
        <p:nvSpPr>
          <p:cNvPr id="7" name="object 3"/>
          <p:cNvSpPr/>
          <p:nvPr userDrawn="1"/>
        </p:nvSpPr>
        <p:spPr>
          <a:xfrm>
            <a:off x="1" y="-1"/>
            <a:ext cx="12192000" cy="1049269"/>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2B1533"/>
          </a:solidFill>
        </p:spPr>
        <p:txBody>
          <a:bodyPr wrap="square" lIns="0" tIns="0" rIns="0" bIns="0" rtlCol="0"/>
          <a:lstStyle/>
          <a:p>
            <a:endParaRPr sz="1588" dirty="0">
              <a:latin typeface="Century Gothic" panose="020B0502020202020204" pitchFamily="34" charset="0"/>
            </a:endParaRPr>
          </a:p>
        </p:txBody>
      </p:sp>
      <p:sp>
        <p:nvSpPr>
          <p:cNvPr id="16" name="bk object 16"/>
          <p:cNvSpPr/>
          <p:nvPr/>
        </p:nvSpPr>
        <p:spPr>
          <a:xfrm>
            <a:off x="12192000" y="1193428"/>
            <a:ext cx="0" cy="4471147"/>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sz="1588" dirty="0">
              <a:latin typeface="Century Gothic" panose="020B0502020202020204" pitchFamily="34" charset="0"/>
            </a:endParaRPr>
          </a:p>
        </p:txBody>
      </p:sp>
      <p:sp>
        <p:nvSpPr>
          <p:cNvPr id="5" name="Text Placeholder 4"/>
          <p:cNvSpPr>
            <a:spLocks noGrp="1"/>
          </p:cNvSpPr>
          <p:nvPr>
            <p:ph type="body" sz="quarter" idx="12" hasCustomPrompt="1"/>
          </p:nvPr>
        </p:nvSpPr>
        <p:spPr>
          <a:xfrm>
            <a:off x="681025" y="2487706"/>
            <a:ext cx="8265223" cy="2521324"/>
          </a:xfrm>
          <a:prstGeom prst="rect">
            <a:avLst/>
          </a:prstGeom>
        </p:spPr>
        <p:txBody>
          <a:bodyPr/>
          <a:lstStyle>
            <a:lvl1pPr>
              <a:defRPr sz="2471">
                <a:solidFill>
                  <a:schemeClr val="tx1"/>
                </a:solidFill>
                <a:latin typeface="Century Gothic" charset="0"/>
                <a:ea typeface="Century Gothic" charset="0"/>
                <a:cs typeface="Century Gothic" charset="0"/>
              </a:defRPr>
            </a:lvl1pPr>
            <a:lvl2pPr marL="706008" indent="-302575">
              <a:buFont typeface="Arial" panose="020B0604020202020204" pitchFamily="34" charset="0"/>
              <a:buChar char="•"/>
              <a:defRPr sz="2118" baseline="0">
                <a:latin typeface="Century Gothic" charset="0"/>
                <a:ea typeface="Century Gothic" charset="0"/>
                <a:cs typeface="Century Gothic" charset="0"/>
              </a:defRPr>
            </a:lvl2pPr>
            <a:lvl3pPr marL="1059012" indent="-252146">
              <a:buFont typeface="Arial" panose="020B0604020202020204" pitchFamily="34" charset="0"/>
              <a:buChar char="•"/>
              <a:defRPr>
                <a:latin typeface="Century Gothic" charset="0"/>
                <a:ea typeface="Century Gothic" charset="0"/>
                <a:cs typeface="Century Gothic" charset="0"/>
              </a:defRPr>
            </a:lvl3pPr>
          </a:lstStyle>
          <a:p>
            <a:pPr lvl="0"/>
            <a:r>
              <a:rPr lang="en-US" dirty="0"/>
              <a:t>Point number 1</a:t>
            </a:r>
          </a:p>
          <a:p>
            <a:pPr lvl="1"/>
            <a:r>
              <a:rPr lang="en-US" dirty="0"/>
              <a:t>Information about point number 1</a:t>
            </a:r>
          </a:p>
          <a:p>
            <a:pPr lvl="2"/>
            <a:r>
              <a:rPr lang="en-US" dirty="0"/>
              <a:t>Information about point number 1</a:t>
            </a:r>
            <a:br>
              <a:rPr lang="en-US" dirty="0"/>
            </a:br>
            <a:endParaRPr lang="en-US" dirty="0"/>
          </a:p>
          <a:p>
            <a:pPr lvl="0"/>
            <a:r>
              <a:rPr lang="en-US" dirty="0"/>
              <a:t>Point number 2</a:t>
            </a:r>
          </a:p>
          <a:p>
            <a:pPr lvl="1"/>
            <a:r>
              <a:rPr lang="en-US" dirty="0"/>
              <a:t>Information about point number 2</a:t>
            </a:r>
          </a:p>
          <a:p>
            <a:pPr lvl="2"/>
            <a:r>
              <a:rPr lang="en-US" dirty="0"/>
              <a:t>Information about point number 2</a:t>
            </a:r>
          </a:p>
          <a:p>
            <a:pPr lvl="2"/>
            <a:endParaRPr lang="en-US" dirty="0"/>
          </a:p>
        </p:txBody>
      </p:sp>
      <p:sp>
        <p:nvSpPr>
          <p:cNvPr id="8" name="Title 11"/>
          <p:cNvSpPr>
            <a:spLocks noGrp="1"/>
          </p:cNvSpPr>
          <p:nvPr>
            <p:ph type="title" hasCustomPrompt="1"/>
          </p:nvPr>
        </p:nvSpPr>
        <p:spPr>
          <a:xfrm>
            <a:off x="681025" y="323659"/>
            <a:ext cx="10574575" cy="1008529"/>
          </a:xfrm>
          <a:prstGeom prst="rect">
            <a:avLst/>
          </a:prstGeom>
        </p:spPr>
        <p:txBody>
          <a:bodyPr/>
          <a:lstStyle>
            <a:lvl1pPr>
              <a:defRPr sz="4236" b="1">
                <a:solidFill>
                  <a:srgbClr val="A29CC0"/>
                </a:solidFill>
                <a:latin typeface="Century Gothic" charset="0"/>
                <a:ea typeface="Century Gothic" charset="0"/>
                <a:cs typeface="Century Gothic" charset="0"/>
              </a:defRPr>
            </a:lvl1pPr>
          </a:lstStyle>
          <a:p>
            <a:r>
              <a:rPr lang="en-US" dirty="0"/>
              <a:t>Headline goes here</a:t>
            </a:r>
            <a:br>
              <a:rPr lang="en-US" dirty="0"/>
            </a:br>
            <a:endParaRPr lang="en-US" dirty="0"/>
          </a:p>
        </p:txBody>
      </p:sp>
      <p:sp>
        <p:nvSpPr>
          <p:cNvPr id="10" name="Text Placeholder 24"/>
          <p:cNvSpPr>
            <a:spLocks noGrp="1"/>
          </p:cNvSpPr>
          <p:nvPr>
            <p:ph type="body" sz="quarter" idx="11" hasCustomPrompt="1"/>
          </p:nvPr>
        </p:nvSpPr>
        <p:spPr>
          <a:xfrm>
            <a:off x="681024" y="962828"/>
            <a:ext cx="8035637" cy="738718"/>
          </a:xfrm>
          <a:prstGeom prst="rect">
            <a:avLst/>
          </a:prstGeom>
        </p:spPr>
        <p:txBody>
          <a:bodyPr/>
          <a:lstStyle>
            <a:lvl1pPr>
              <a:defRPr sz="3883">
                <a:solidFill>
                  <a:srgbClr val="2B1533"/>
                </a:solidFill>
                <a:latin typeface="Century Gothic" charset="0"/>
                <a:ea typeface="Century Gothic" charset="0"/>
                <a:cs typeface="Century Gothic" charset="0"/>
              </a:defRPr>
            </a:lvl1pPr>
          </a:lstStyle>
          <a:p>
            <a:pPr lvl="0"/>
            <a:r>
              <a:rPr lang="en-US" dirty="0"/>
              <a:t>Subtitle goes here</a:t>
            </a:r>
          </a:p>
        </p:txBody>
      </p:sp>
    </p:spTree>
    <p:extLst>
      <p:ext uri="{BB962C8B-B14F-4D97-AF65-F5344CB8AC3E}">
        <p14:creationId xmlns:p14="http://schemas.microsoft.com/office/powerpoint/2010/main" val="91691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2 Graphics">
    <p:bg>
      <p:bgPr>
        <a:solidFill>
          <a:schemeClr val="bg1"/>
        </a:solidFill>
        <a:effectLst/>
      </p:bgPr>
    </p:bg>
    <p:spTree>
      <p:nvGrpSpPr>
        <p:cNvPr id="1" name=""/>
        <p:cNvGrpSpPr/>
        <p:nvPr/>
      </p:nvGrpSpPr>
      <p:grpSpPr>
        <a:xfrm>
          <a:off x="0" y="0"/>
          <a:ext cx="0" cy="0"/>
          <a:chOff x="0" y="0"/>
          <a:chExt cx="0" cy="0"/>
        </a:xfrm>
      </p:grpSpPr>
      <p:sp>
        <p:nvSpPr>
          <p:cNvPr id="8" name="object 3"/>
          <p:cNvSpPr/>
          <p:nvPr userDrawn="1"/>
        </p:nvSpPr>
        <p:spPr>
          <a:xfrm>
            <a:off x="1" y="-1"/>
            <a:ext cx="12192000" cy="1049269"/>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2B1533"/>
          </a:solidFill>
        </p:spPr>
        <p:txBody>
          <a:bodyPr wrap="square" lIns="0" tIns="0" rIns="0" bIns="0" rtlCol="0"/>
          <a:lstStyle/>
          <a:p>
            <a:endParaRPr sz="1588" dirty="0">
              <a:latin typeface="Century Gothic" panose="020B0502020202020204" pitchFamily="34" charset="0"/>
            </a:endParaRPr>
          </a:p>
        </p:txBody>
      </p:sp>
      <p:sp>
        <p:nvSpPr>
          <p:cNvPr id="16" name="bk object 16"/>
          <p:cNvSpPr/>
          <p:nvPr/>
        </p:nvSpPr>
        <p:spPr>
          <a:xfrm>
            <a:off x="12192000" y="1193428"/>
            <a:ext cx="0" cy="4471147"/>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sz="1588" dirty="0">
              <a:latin typeface="Century Gothic" panose="020B0502020202020204" pitchFamily="34" charset="0"/>
            </a:endParaRPr>
          </a:p>
        </p:txBody>
      </p:sp>
      <p:sp>
        <p:nvSpPr>
          <p:cNvPr id="4" name="Picture Placeholder 3"/>
          <p:cNvSpPr>
            <a:spLocks noGrp="1"/>
          </p:cNvSpPr>
          <p:nvPr>
            <p:ph type="pic" sz="quarter" idx="12"/>
          </p:nvPr>
        </p:nvSpPr>
        <p:spPr>
          <a:xfrm>
            <a:off x="831272" y="2622178"/>
            <a:ext cx="4895273" cy="3496235"/>
          </a:xfrm>
          <a:prstGeom prst="rect">
            <a:avLst/>
          </a:prstGeom>
        </p:spPr>
        <p:txBody>
          <a:bodyPr/>
          <a:lstStyle>
            <a:lvl1pPr>
              <a:defRPr>
                <a:latin typeface="Century Gothic" panose="020B0502020202020204" pitchFamily="34" charset="0"/>
              </a:defRPr>
            </a:lvl1pPr>
          </a:lstStyle>
          <a:p>
            <a:r>
              <a:rPr lang="en-US" dirty="0"/>
              <a:t>Drag picture to placeholder or click icon to add</a:t>
            </a:r>
          </a:p>
        </p:txBody>
      </p:sp>
      <p:sp>
        <p:nvSpPr>
          <p:cNvPr id="7" name="Picture Placeholder 6"/>
          <p:cNvSpPr>
            <a:spLocks noGrp="1"/>
          </p:cNvSpPr>
          <p:nvPr>
            <p:ph type="pic" sz="quarter" idx="13"/>
          </p:nvPr>
        </p:nvSpPr>
        <p:spPr>
          <a:xfrm>
            <a:off x="6081791" y="2622178"/>
            <a:ext cx="5080000" cy="3496235"/>
          </a:xfrm>
          <a:prstGeom prst="rect">
            <a:avLst/>
          </a:prstGeom>
        </p:spPr>
        <p:txBody>
          <a:bodyPr/>
          <a:lstStyle>
            <a:lvl1pPr>
              <a:defRPr>
                <a:latin typeface="Century Gothic" panose="020B0502020202020204" pitchFamily="34" charset="0"/>
              </a:defRPr>
            </a:lvl1pPr>
          </a:lstStyle>
          <a:p>
            <a:r>
              <a:rPr lang="en-US" dirty="0"/>
              <a:t>Drag picture to placeholder or click icon to add</a:t>
            </a:r>
          </a:p>
        </p:txBody>
      </p:sp>
      <p:sp>
        <p:nvSpPr>
          <p:cNvPr id="10" name="Title 11"/>
          <p:cNvSpPr>
            <a:spLocks noGrp="1"/>
          </p:cNvSpPr>
          <p:nvPr>
            <p:ph type="title" hasCustomPrompt="1"/>
          </p:nvPr>
        </p:nvSpPr>
        <p:spPr>
          <a:xfrm>
            <a:off x="681025" y="323659"/>
            <a:ext cx="10574575" cy="1008529"/>
          </a:xfrm>
          <a:prstGeom prst="rect">
            <a:avLst/>
          </a:prstGeom>
        </p:spPr>
        <p:txBody>
          <a:bodyPr/>
          <a:lstStyle>
            <a:lvl1pPr>
              <a:defRPr sz="4236" b="1">
                <a:solidFill>
                  <a:srgbClr val="A29CC0"/>
                </a:solidFill>
                <a:latin typeface="Century Gothic" charset="0"/>
                <a:ea typeface="Century Gothic" charset="0"/>
                <a:cs typeface="Century Gothic" charset="0"/>
              </a:defRPr>
            </a:lvl1pPr>
          </a:lstStyle>
          <a:p>
            <a:r>
              <a:rPr lang="en-US" dirty="0"/>
              <a:t>Headline goes here</a:t>
            </a:r>
            <a:br>
              <a:rPr lang="en-US" dirty="0"/>
            </a:br>
            <a:endParaRPr lang="en-US" dirty="0"/>
          </a:p>
        </p:txBody>
      </p:sp>
      <p:sp>
        <p:nvSpPr>
          <p:cNvPr id="11" name="Text Placeholder 24"/>
          <p:cNvSpPr>
            <a:spLocks noGrp="1"/>
          </p:cNvSpPr>
          <p:nvPr>
            <p:ph type="body" sz="quarter" idx="11" hasCustomPrompt="1"/>
          </p:nvPr>
        </p:nvSpPr>
        <p:spPr>
          <a:xfrm>
            <a:off x="681024" y="962828"/>
            <a:ext cx="8035637" cy="738718"/>
          </a:xfrm>
          <a:prstGeom prst="rect">
            <a:avLst/>
          </a:prstGeom>
        </p:spPr>
        <p:txBody>
          <a:bodyPr/>
          <a:lstStyle>
            <a:lvl1pPr>
              <a:defRPr sz="3883">
                <a:solidFill>
                  <a:srgbClr val="2B1533"/>
                </a:solidFill>
                <a:latin typeface="Century Gothic" charset="0"/>
                <a:ea typeface="Century Gothic" charset="0"/>
                <a:cs typeface="Century Gothic" charset="0"/>
              </a:defRPr>
            </a:lvl1pPr>
          </a:lstStyle>
          <a:p>
            <a:pPr lvl="0"/>
            <a:r>
              <a:rPr lang="en-US" dirty="0"/>
              <a:t>Subtitle goes here</a:t>
            </a:r>
          </a:p>
        </p:txBody>
      </p:sp>
    </p:spTree>
    <p:extLst>
      <p:ext uri="{BB962C8B-B14F-4D97-AF65-F5344CB8AC3E}">
        <p14:creationId xmlns:p14="http://schemas.microsoft.com/office/powerpoint/2010/main" val="2312361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and Graphic">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192000" y="1193428"/>
            <a:ext cx="0" cy="4471147"/>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sz="1588" dirty="0">
              <a:latin typeface="Century Gothic" panose="020B0502020202020204" pitchFamily="34" charset="0"/>
            </a:endParaRPr>
          </a:p>
        </p:txBody>
      </p:sp>
      <p:sp>
        <p:nvSpPr>
          <p:cNvPr id="3" name="Text Placeholder 2"/>
          <p:cNvSpPr>
            <a:spLocks noGrp="1"/>
          </p:cNvSpPr>
          <p:nvPr>
            <p:ph type="body" sz="quarter" idx="11" hasCustomPrompt="1"/>
          </p:nvPr>
        </p:nvSpPr>
        <p:spPr>
          <a:xfrm>
            <a:off x="646546" y="1008530"/>
            <a:ext cx="7992465" cy="766084"/>
          </a:xfrm>
          <a:prstGeom prst="rect">
            <a:avLst/>
          </a:prstGeom>
        </p:spPr>
        <p:txBody>
          <a:bodyPr/>
          <a:lstStyle>
            <a:lvl1pPr>
              <a:defRPr sz="3883" baseline="0">
                <a:solidFill>
                  <a:srgbClr val="2B1533"/>
                </a:solidFill>
                <a:latin typeface="Century Gothic" charset="0"/>
                <a:ea typeface="Century Gothic" charset="0"/>
                <a:cs typeface="Century Gothic" charset="0"/>
              </a:defRPr>
            </a:lvl1pPr>
          </a:lstStyle>
          <a:p>
            <a:pPr lvl="0"/>
            <a:r>
              <a:rPr lang="en-US" dirty="0"/>
              <a:t>Title for art goes here</a:t>
            </a:r>
          </a:p>
        </p:txBody>
      </p:sp>
      <p:sp>
        <p:nvSpPr>
          <p:cNvPr id="7" name="Picture Placeholder 6"/>
          <p:cNvSpPr>
            <a:spLocks noGrp="1"/>
          </p:cNvSpPr>
          <p:nvPr>
            <p:ph type="pic" sz="quarter" idx="13"/>
          </p:nvPr>
        </p:nvSpPr>
        <p:spPr>
          <a:xfrm>
            <a:off x="6280728" y="2084295"/>
            <a:ext cx="5080000" cy="3496235"/>
          </a:xfrm>
          <a:prstGeom prst="rect">
            <a:avLst/>
          </a:prstGeom>
        </p:spPr>
        <p:txBody>
          <a:bodyPr/>
          <a:lstStyle>
            <a:lvl1pPr>
              <a:defRPr>
                <a:latin typeface="Century Gothic" panose="020B0502020202020204" pitchFamily="34" charset="0"/>
              </a:defRPr>
            </a:lvl1pPr>
          </a:lstStyle>
          <a:p>
            <a:r>
              <a:rPr lang="en-US" dirty="0"/>
              <a:t>Drag picture to placeholder or click icon to add</a:t>
            </a:r>
          </a:p>
        </p:txBody>
      </p:sp>
      <p:sp>
        <p:nvSpPr>
          <p:cNvPr id="5" name="Text Placeholder 4"/>
          <p:cNvSpPr>
            <a:spLocks noGrp="1"/>
          </p:cNvSpPr>
          <p:nvPr>
            <p:ph type="body" sz="quarter" idx="14" hasCustomPrompt="1"/>
          </p:nvPr>
        </p:nvSpPr>
        <p:spPr>
          <a:xfrm>
            <a:off x="646546" y="2084295"/>
            <a:ext cx="5172364" cy="4101353"/>
          </a:xfrm>
          <a:prstGeom prst="rect">
            <a:avLst/>
          </a:prstGeom>
        </p:spPr>
        <p:txBody>
          <a:bodyPr/>
          <a:lstStyle>
            <a:lvl1pPr>
              <a:defRPr sz="2471">
                <a:latin typeface="Century Gothic" charset="0"/>
                <a:ea typeface="Century Gothic" charset="0"/>
                <a:cs typeface="Century Gothic" charset="0"/>
              </a:defRPr>
            </a:lvl1pPr>
            <a:lvl2pPr marL="706008" indent="-302575">
              <a:buFont typeface="Arial" panose="020B0604020202020204" pitchFamily="34" charset="0"/>
              <a:buChar char="•"/>
              <a:defRPr sz="1765">
                <a:latin typeface="Century Gothic" charset="0"/>
                <a:ea typeface="Century Gothic" charset="0"/>
                <a:cs typeface="Century Gothic" charset="0"/>
              </a:defRPr>
            </a:lvl2pPr>
            <a:lvl3pPr marL="1059012" indent="-252146">
              <a:buFont typeface="Arial" panose="020B0604020202020204" pitchFamily="34" charset="0"/>
              <a:buChar char="•"/>
              <a:defRPr>
                <a:latin typeface="Century Gothic" charset="0"/>
                <a:ea typeface="Century Gothic" charset="0"/>
                <a:cs typeface="Century Gothic" charset="0"/>
              </a:defRPr>
            </a:lvl3pPr>
            <a:lvl4pPr marL="1462446" indent="-252146">
              <a:buFont typeface="Arial" panose="020B0604020202020204" pitchFamily="34" charset="0"/>
              <a:buChar char="•"/>
              <a:defRPr>
                <a:latin typeface="Century Gothic" charset="0"/>
                <a:ea typeface="Century Gothic" charset="0"/>
                <a:cs typeface="Century Gothic" charset="0"/>
              </a:defRPr>
            </a:lvl4pPr>
            <a:lvl5pPr marL="1865879" indent="-252146">
              <a:buFont typeface="Arial" panose="020B0604020202020204" pitchFamily="34" charset="0"/>
              <a:buChar char="•"/>
              <a:defRPr>
                <a:latin typeface="Century Gothic" charset="0"/>
                <a:ea typeface="Century Gothic" charset="0"/>
                <a:cs typeface="Century Gothic" charset="0"/>
              </a:defRPr>
            </a:lvl5pPr>
          </a:lstStyle>
          <a:p>
            <a:pPr lvl="0"/>
            <a:r>
              <a:rPr lang="en-US" dirty="0"/>
              <a:t>Type text here</a:t>
            </a:r>
          </a:p>
          <a:p>
            <a:pPr lvl="1"/>
            <a:r>
              <a:rPr lang="en-US" dirty="0"/>
              <a:t>Type text here</a:t>
            </a:r>
          </a:p>
          <a:p>
            <a:pPr lvl="2"/>
            <a:r>
              <a:rPr lang="en-US" dirty="0"/>
              <a:t>Third level</a:t>
            </a:r>
          </a:p>
          <a:p>
            <a:pPr lvl="3"/>
            <a:r>
              <a:rPr lang="en-US" dirty="0"/>
              <a:t>Fourth level</a:t>
            </a:r>
          </a:p>
          <a:p>
            <a:pPr lvl="4"/>
            <a:r>
              <a:rPr lang="en-US" dirty="0"/>
              <a:t>Fifth level</a:t>
            </a:r>
          </a:p>
        </p:txBody>
      </p:sp>
      <p:sp>
        <p:nvSpPr>
          <p:cNvPr id="8" name="object 3"/>
          <p:cNvSpPr/>
          <p:nvPr userDrawn="1"/>
        </p:nvSpPr>
        <p:spPr>
          <a:xfrm>
            <a:off x="1" y="-1"/>
            <a:ext cx="12192000" cy="1049269"/>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2B1533"/>
          </a:solidFill>
        </p:spPr>
        <p:txBody>
          <a:bodyPr wrap="square" lIns="0" tIns="0" rIns="0" bIns="0" rtlCol="0"/>
          <a:lstStyle/>
          <a:p>
            <a:endParaRPr sz="1588" dirty="0">
              <a:latin typeface="Century Gothic" panose="020B0502020202020204" pitchFamily="34" charset="0"/>
            </a:endParaRPr>
          </a:p>
        </p:txBody>
      </p:sp>
    </p:spTree>
    <p:extLst>
      <p:ext uri="{BB962C8B-B14F-4D97-AF65-F5344CB8AC3E}">
        <p14:creationId xmlns:p14="http://schemas.microsoft.com/office/powerpoint/2010/main" val="3058117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rge Graphic">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192000" y="1193428"/>
            <a:ext cx="0" cy="4471147"/>
          </a:xfrm>
          <a:custGeom>
            <a:avLst/>
            <a:gdLst/>
            <a:ahLst/>
            <a:cxnLst/>
            <a:rect l="l" t="t" r="r" b="b"/>
            <a:pathLst>
              <a:path h="5067300">
                <a:moveTo>
                  <a:pt x="0" y="0"/>
                </a:moveTo>
                <a:lnTo>
                  <a:pt x="0" y="5067300"/>
                </a:lnTo>
              </a:path>
            </a:pathLst>
          </a:custGeom>
          <a:ln w="3175">
            <a:solidFill>
              <a:srgbClr val="A7BF39"/>
            </a:solidFill>
          </a:ln>
        </p:spPr>
        <p:txBody>
          <a:bodyPr wrap="square" lIns="0" tIns="0" rIns="0" bIns="0" rtlCol="0"/>
          <a:lstStyle/>
          <a:p>
            <a:endParaRPr sz="1588" dirty="0">
              <a:latin typeface="Century Gothic" panose="020B0502020202020204" pitchFamily="34" charset="0"/>
            </a:endParaRPr>
          </a:p>
        </p:txBody>
      </p:sp>
      <p:sp>
        <p:nvSpPr>
          <p:cNvPr id="3" name="Text Placeholder 2"/>
          <p:cNvSpPr>
            <a:spLocks noGrp="1"/>
          </p:cNvSpPr>
          <p:nvPr>
            <p:ph type="body" sz="quarter" idx="11" hasCustomPrompt="1"/>
          </p:nvPr>
        </p:nvSpPr>
        <p:spPr>
          <a:xfrm>
            <a:off x="646545" y="1049269"/>
            <a:ext cx="8035637" cy="766084"/>
          </a:xfrm>
          <a:prstGeom prst="rect">
            <a:avLst/>
          </a:prstGeom>
        </p:spPr>
        <p:txBody>
          <a:bodyPr/>
          <a:lstStyle>
            <a:lvl1pPr>
              <a:defRPr sz="3883" baseline="0">
                <a:solidFill>
                  <a:srgbClr val="2B1533"/>
                </a:solidFill>
                <a:latin typeface="Century Gothic" charset="0"/>
                <a:ea typeface="Century Gothic" charset="0"/>
                <a:cs typeface="Century Gothic" charset="0"/>
              </a:defRPr>
            </a:lvl1pPr>
          </a:lstStyle>
          <a:p>
            <a:pPr lvl="0"/>
            <a:r>
              <a:rPr lang="en-US" dirty="0"/>
              <a:t>Title for chart goes here</a:t>
            </a:r>
          </a:p>
        </p:txBody>
      </p:sp>
      <p:sp>
        <p:nvSpPr>
          <p:cNvPr id="5" name="Picture Placeholder 4"/>
          <p:cNvSpPr>
            <a:spLocks noGrp="1"/>
          </p:cNvSpPr>
          <p:nvPr>
            <p:ph type="pic" sz="quarter" idx="12"/>
          </p:nvPr>
        </p:nvSpPr>
        <p:spPr>
          <a:xfrm>
            <a:off x="659069" y="2077406"/>
            <a:ext cx="10898909" cy="4235824"/>
          </a:xfrm>
          <a:prstGeom prst="rect">
            <a:avLst/>
          </a:prstGeom>
        </p:spPr>
        <p:txBody>
          <a:bodyPr/>
          <a:lstStyle>
            <a:lvl1pPr>
              <a:defRPr>
                <a:latin typeface="Century Gothic" panose="020B0502020202020204" pitchFamily="34" charset="0"/>
              </a:defRPr>
            </a:lvl1pPr>
          </a:lstStyle>
          <a:p>
            <a:r>
              <a:rPr lang="en-US" dirty="0"/>
              <a:t>Drag picture to placeholder or click icon to add</a:t>
            </a:r>
          </a:p>
        </p:txBody>
      </p:sp>
      <p:sp>
        <p:nvSpPr>
          <p:cNvPr id="6" name="object 3"/>
          <p:cNvSpPr/>
          <p:nvPr userDrawn="1"/>
        </p:nvSpPr>
        <p:spPr>
          <a:xfrm>
            <a:off x="1" y="-1"/>
            <a:ext cx="12192000" cy="1049269"/>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2B1533"/>
          </a:solidFill>
        </p:spPr>
        <p:txBody>
          <a:bodyPr wrap="square" lIns="0" tIns="0" rIns="0" bIns="0" rtlCol="0"/>
          <a:lstStyle/>
          <a:p>
            <a:endParaRPr sz="1588" dirty="0">
              <a:latin typeface="Century Gothic" panose="020B0502020202020204" pitchFamily="34" charset="0"/>
            </a:endParaRPr>
          </a:p>
        </p:txBody>
      </p:sp>
    </p:spTree>
    <p:extLst>
      <p:ext uri="{BB962C8B-B14F-4D97-AF65-F5344CB8AC3E}">
        <p14:creationId xmlns:p14="http://schemas.microsoft.com/office/powerpoint/2010/main" val="1902436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Final Slide">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1846" y="0"/>
            <a:ext cx="0" cy="1223682"/>
          </a:xfrm>
          <a:custGeom>
            <a:avLst/>
            <a:gdLst/>
            <a:ahLst/>
            <a:cxnLst/>
            <a:rect l="l" t="t" r="r" b="b"/>
            <a:pathLst>
              <a:path h="1386840">
                <a:moveTo>
                  <a:pt x="0" y="0"/>
                </a:moveTo>
                <a:lnTo>
                  <a:pt x="0" y="1386839"/>
                </a:lnTo>
              </a:path>
            </a:pathLst>
          </a:custGeom>
          <a:ln w="4318">
            <a:solidFill>
              <a:srgbClr val="1E185F"/>
            </a:solidFill>
          </a:ln>
        </p:spPr>
        <p:txBody>
          <a:bodyPr wrap="square" lIns="0" tIns="0" rIns="0" bIns="0" rtlCol="0"/>
          <a:lstStyle/>
          <a:p>
            <a:endParaRPr sz="1588" dirty="0">
              <a:latin typeface="Century Gothic" panose="020B0502020202020204" pitchFamily="34" charset="0"/>
            </a:endParaRPr>
          </a:p>
        </p:txBody>
      </p:sp>
      <p:sp>
        <p:nvSpPr>
          <p:cNvPr id="10" name="object 5"/>
          <p:cNvSpPr/>
          <p:nvPr userDrawn="1"/>
        </p:nvSpPr>
        <p:spPr>
          <a:xfrm>
            <a:off x="1" y="0"/>
            <a:ext cx="12192000" cy="5779664"/>
          </a:xfrm>
          <a:custGeom>
            <a:avLst/>
            <a:gdLst/>
            <a:ahLst/>
            <a:cxnLst/>
            <a:rect l="l" t="t" r="r" b="b"/>
            <a:pathLst>
              <a:path w="10058400" h="5274945">
                <a:moveTo>
                  <a:pt x="0" y="5274564"/>
                </a:moveTo>
                <a:lnTo>
                  <a:pt x="10058400" y="5274564"/>
                </a:lnTo>
                <a:lnTo>
                  <a:pt x="10058400" y="0"/>
                </a:lnTo>
                <a:lnTo>
                  <a:pt x="0" y="0"/>
                </a:lnTo>
                <a:lnTo>
                  <a:pt x="0" y="5274564"/>
                </a:lnTo>
                <a:close/>
              </a:path>
            </a:pathLst>
          </a:custGeom>
          <a:solidFill>
            <a:srgbClr val="5DA19B"/>
          </a:solidFill>
        </p:spPr>
        <p:txBody>
          <a:bodyPr wrap="square" lIns="0" tIns="0" rIns="0" bIns="0" rtlCol="0"/>
          <a:lstStyle/>
          <a:p>
            <a:endParaRPr sz="1588" dirty="0">
              <a:solidFill>
                <a:srgbClr val="A7BF39"/>
              </a:solidFill>
              <a:latin typeface="Century Gothic" panose="020B0502020202020204" pitchFamily="34" charset="0"/>
            </a:endParaRPr>
          </a:p>
        </p:txBody>
      </p:sp>
      <p:sp>
        <p:nvSpPr>
          <p:cNvPr id="5" name="Rectangle 4"/>
          <p:cNvSpPr/>
          <p:nvPr userDrawn="1"/>
        </p:nvSpPr>
        <p:spPr>
          <a:xfrm>
            <a:off x="831272" y="2756648"/>
            <a:ext cx="9790546" cy="2045303"/>
          </a:xfrm>
          <a:prstGeom prst="rect">
            <a:avLst/>
          </a:prstGeom>
        </p:spPr>
        <p:txBody>
          <a:bodyPr wrap="square">
            <a:spAutoFit/>
          </a:bodyPr>
          <a:lstStyle/>
          <a:p>
            <a:r>
              <a:rPr lang="en-US" sz="1588" kern="1200" dirty="0">
                <a:solidFill>
                  <a:schemeClr val="bg1"/>
                </a:solidFill>
                <a:effectLst/>
                <a:latin typeface="Century Gothic" charset="0"/>
                <a:ea typeface="Century Gothic" charset="0"/>
                <a:cs typeface="Century Gothic" charset="0"/>
              </a:rPr>
              <a:t>This presentation was produced with the support of the United States Agency for International Development (USAID) under the terms of MEASURE Evaluation cooperative agreement AID-OAA-L-14-00004. MEASURE Evaluation is implemented by the Carolina Population Center, University of North Carolina at Chapel Hill in partnership with ICF International; John Snow, Inc.; Management Sciences for Health; Palladium; and Tulane University. Views expressed are not necessarily those of USAID or the United States government. </a:t>
            </a:r>
          </a:p>
          <a:p>
            <a:pPr marL="11206" marR="722818">
              <a:lnSpc>
                <a:spcPts val="4588"/>
              </a:lnSpc>
            </a:pPr>
            <a:r>
              <a:rPr lang="en-US" sz="1588" b="1" dirty="0">
                <a:solidFill>
                  <a:srgbClr val="2B1533"/>
                </a:solidFill>
                <a:latin typeface="Century Gothic" charset="0"/>
                <a:ea typeface="Century Gothic" charset="0"/>
                <a:cs typeface="Century Gothic" charset="0"/>
              </a:rPr>
              <a:t>www.measureevaluation.org</a:t>
            </a:r>
          </a:p>
        </p:txBody>
      </p:sp>
      <p:sp>
        <p:nvSpPr>
          <p:cNvPr id="7" name="Rectangle 1"/>
          <p:cNvSpPr>
            <a:spLocks noChangeArrowheads="1"/>
          </p:cNvSpPr>
          <p:nvPr userDrawn="1"/>
        </p:nvSpPr>
        <p:spPr bwMode="auto">
          <a:xfrm>
            <a:off x="-923635" y="6425928"/>
            <a:ext cx="65" cy="2443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806867" rtl="0" eaLnBrk="0" fontAlgn="base" latinLnBrk="0" hangingPunct="0">
              <a:lnSpc>
                <a:spcPct val="100000"/>
              </a:lnSpc>
              <a:spcBef>
                <a:spcPct val="0"/>
              </a:spcBef>
              <a:spcAft>
                <a:spcPct val="0"/>
              </a:spcAft>
              <a:buClrTx/>
              <a:buSzTx/>
              <a:buFontTx/>
              <a:buNone/>
              <a:tabLst/>
            </a:pPr>
            <a:endParaRPr kumimoji="0" lang="fr-FR" altLang="en-US" sz="1588" b="0" i="0" u="none" strike="noStrike" cap="none" normalizeH="0" baseline="0" dirty="0">
              <a:ln>
                <a:noFill/>
              </a:ln>
              <a:solidFill>
                <a:schemeClr val="tx1"/>
              </a:solidFill>
              <a:effectLst/>
              <a:latin typeface="Century Gothic" panose="020B0502020202020204" pitchFamily="34" charset="0"/>
            </a:endParaRPr>
          </a:p>
        </p:txBody>
      </p:sp>
      <p:sp>
        <p:nvSpPr>
          <p:cNvPr id="15" name="object 3"/>
          <p:cNvSpPr/>
          <p:nvPr userDrawn="1"/>
        </p:nvSpPr>
        <p:spPr>
          <a:xfrm>
            <a:off x="1" y="-1"/>
            <a:ext cx="12192000" cy="1049269"/>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2B1533"/>
          </a:solidFill>
        </p:spPr>
        <p:txBody>
          <a:bodyPr wrap="square" lIns="0" tIns="0" rIns="0" bIns="0" rtlCol="0"/>
          <a:lstStyle/>
          <a:p>
            <a:endParaRPr sz="1588" dirty="0">
              <a:latin typeface="Century Gothic" panose="020B0502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72219" y="5943600"/>
            <a:ext cx="699994" cy="65963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07782" y="5824908"/>
            <a:ext cx="1137996" cy="949637"/>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86768" y="5958135"/>
            <a:ext cx="1123076" cy="645103"/>
          </a:xfrm>
          <a:prstGeom prst="rect">
            <a:avLst/>
          </a:prstGeom>
        </p:spPr>
      </p:pic>
    </p:spTree>
    <p:extLst>
      <p:ext uri="{BB962C8B-B14F-4D97-AF65-F5344CB8AC3E}">
        <p14:creationId xmlns:p14="http://schemas.microsoft.com/office/powerpoint/2010/main" val="2218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F774BA-7017-1343-9975-0CFCDE140A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04" b="9588"/>
          <a:stretch/>
        </p:blipFill>
        <p:spPr>
          <a:xfrm>
            <a:off x="108486" y="1069383"/>
            <a:ext cx="11120006" cy="5788617"/>
          </a:xfrm>
          <a:prstGeom prst="rect">
            <a:avLst/>
          </a:prstGeom>
        </p:spPr>
      </p:pic>
      <p:sp>
        <p:nvSpPr>
          <p:cNvPr id="5" name="Rectangle 4">
            <a:extLst>
              <a:ext uri="{FF2B5EF4-FFF2-40B4-BE49-F238E27FC236}">
                <a16:creationId xmlns:a16="http://schemas.microsoft.com/office/drawing/2014/main" id="{34A71711-4F70-D74D-87C9-1A44C9D21529}"/>
              </a:ext>
            </a:extLst>
          </p:cNvPr>
          <p:cNvSpPr/>
          <p:nvPr userDrawn="1"/>
        </p:nvSpPr>
        <p:spPr>
          <a:xfrm>
            <a:off x="8165432" y="4989095"/>
            <a:ext cx="4026568" cy="1868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8CFA0E6-C3C7-9048-BFCB-1B6410B10738}"/>
              </a:ext>
            </a:extLst>
          </p:cNvPr>
          <p:cNvSpPr txBox="1">
            <a:spLocks/>
          </p:cNvSpPr>
          <p:nvPr userDrawn="1"/>
        </p:nvSpPr>
        <p:spPr>
          <a:xfrm>
            <a:off x="8632556" y="5937669"/>
            <a:ext cx="4913986" cy="1008062"/>
          </a:xfrm>
          <a:prstGeom prst="rect">
            <a:avLst/>
          </a:prstGeom>
        </p:spPr>
        <p:txBody>
          <a:bodyPr>
            <a:noAutofit/>
          </a:bodyPr>
          <a:lstStyle>
            <a:lvl1pPr eaLnBrk="1" hangingPunct="1">
              <a:defRPr>
                <a:latin typeface="+mj-lt"/>
                <a:ea typeface="+mj-ea"/>
                <a:cs typeface="+mj-cs"/>
              </a:defRPr>
            </a:lvl1pPr>
          </a:lstStyle>
          <a:p>
            <a:pPr>
              <a:spcAft>
                <a:spcPts val="1100"/>
              </a:spcAft>
            </a:pPr>
            <a:r>
              <a:rPr lang="en-US" kern="0" dirty="0">
                <a:solidFill>
                  <a:srgbClr val="2B1632"/>
                </a:solidFill>
                <a:latin typeface="Century Gothic" panose="020B0502020202020204" pitchFamily="34" charset="0"/>
              </a:rPr>
              <a:t>MEASURE Evaluation Phase IV</a:t>
            </a:r>
          </a:p>
          <a:p>
            <a:pPr>
              <a:spcAft>
                <a:spcPts val="500"/>
              </a:spcAft>
            </a:pPr>
            <a:r>
              <a:rPr lang="en-US" b="1" kern="0" dirty="0">
                <a:solidFill>
                  <a:srgbClr val="2B1632"/>
                </a:solidFill>
                <a:latin typeface="Century Gothic" panose="020B0502020202020204" pitchFamily="34" charset="0"/>
              </a:rPr>
              <a:t>April 2019</a:t>
            </a:r>
          </a:p>
        </p:txBody>
      </p:sp>
      <p:sp>
        <p:nvSpPr>
          <p:cNvPr id="4" name="Rectangle 3">
            <a:extLst>
              <a:ext uri="{FF2B5EF4-FFF2-40B4-BE49-F238E27FC236}">
                <a16:creationId xmlns:a16="http://schemas.microsoft.com/office/drawing/2014/main" id="{6F44DC43-A24D-9046-9397-D478333CE286}"/>
              </a:ext>
            </a:extLst>
          </p:cNvPr>
          <p:cNvSpPr/>
          <p:nvPr userDrawn="1"/>
        </p:nvSpPr>
        <p:spPr>
          <a:xfrm>
            <a:off x="8380708" y="6034534"/>
            <a:ext cx="189856" cy="189856"/>
          </a:xfrm>
          <a:prstGeom prst="rect">
            <a:avLst/>
          </a:prstGeom>
          <a:solidFill>
            <a:srgbClr val="8C6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ject 3">
            <a:extLst>
              <a:ext uri="{FF2B5EF4-FFF2-40B4-BE49-F238E27FC236}">
                <a16:creationId xmlns:a16="http://schemas.microsoft.com/office/drawing/2014/main" id="{77E3EBB1-F7A6-D94E-B1BC-6B06FAB86A73}"/>
              </a:ext>
            </a:extLst>
          </p:cNvPr>
          <p:cNvSpPr/>
          <p:nvPr userDrawn="1"/>
        </p:nvSpPr>
        <p:spPr>
          <a:xfrm>
            <a:off x="1" y="-1"/>
            <a:ext cx="12192000" cy="1049269"/>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2B1533"/>
          </a:solidFill>
        </p:spPr>
        <p:txBody>
          <a:bodyPr wrap="square" lIns="0" tIns="0" rIns="0" bIns="0" rtlCol="0"/>
          <a:lstStyle/>
          <a:p>
            <a:endParaRPr sz="1588" dirty="0">
              <a:latin typeface="Century Gothic" panose="020B0502020202020204" pitchFamily="34" charset="0"/>
            </a:endParaRPr>
          </a:p>
        </p:txBody>
      </p:sp>
    </p:spTree>
    <p:extLst>
      <p:ext uri="{BB962C8B-B14F-4D97-AF65-F5344CB8AC3E}">
        <p14:creationId xmlns:p14="http://schemas.microsoft.com/office/powerpoint/2010/main" val="3056035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bject 3"/>
          <p:cNvSpPr/>
          <p:nvPr userDrawn="1"/>
        </p:nvSpPr>
        <p:spPr>
          <a:xfrm>
            <a:off x="1" y="-1"/>
            <a:ext cx="12192000" cy="1075766"/>
          </a:xfrm>
          <a:custGeom>
            <a:avLst/>
            <a:gdLst/>
            <a:ahLst/>
            <a:cxnLst/>
            <a:rect l="l" t="t" r="r" b="b"/>
            <a:pathLst>
              <a:path w="10058400" h="1313180">
                <a:moveTo>
                  <a:pt x="0" y="1312926"/>
                </a:moveTo>
                <a:lnTo>
                  <a:pt x="10058400" y="1312926"/>
                </a:lnTo>
                <a:lnTo>
                  <a:pt x="10058400" y="0"/>
                </a:lnTo>
                <a:lnTo>
                  <a:pt x="0" y="0"/>
                </a:lnTo>
                <a:lnTo>
                  <a:pt x="0" y="1312926"/>
                </a:lnTo>
                <a:close/>
              </a:path>
            </a:pathLst>
          </a:custGeom>
          <a:solidFill>
            <a:srgbClr val="2B1533"/>
          </a:solidFill>
        </p:spPr>
        <p:txBody>
          <a:bodyPr wrap="square" lIns="0" tIns="0" rIns="0" bIns="0" rtlCol="0"/>
          <a:lstStyle/>
          <a:p>
            <a:endParaRPr sz="1588" dirty="0">
              <a:latin typeface="Century Gothic" panose="020B0502020202020204" pitchFamily="34" charset="0"/>
            </a:endParaRPr>
          </a:p>
        </p:txBody>
      </p:sp>
    </p:spTree>
    <p:extLst>
      <p:ext uri="{BB962C8B-B14F-4D97-AF65-F5344CB8AC3E}">
        <p14:creationId xmlns:p14="http://schemas.microsoft.com/office/powerpoint/2010/main" val="2250460690"/>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62" r:id="rId3"/>
    <p:sldLayoutId id="2147483663" r:id="rId4"/>
    <p:sldLayoutId id="2147483664" r:id="rId5"/>
    <p:sldLayoutId id="2147483684" r:id="rId6"/>
    <p:sldLayoutId id="2147483666" r:id="rId7"/>
    <p:sldLayoutId id="2147483667" r:id="rId8"/>
    <p:sldLayoutId id="2147483668" r:id="rId9"/>
    <p:sldLayoutId id="2147483669" r:id="rId10"/>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03433" eaLnBrk="1" hangingPunct="1">
        <a:defRPr>
          <a:latin typeface="+mn-lt"/>
          <a:ea typeface="+mn-ea"/>
          <a:cs typeface="+mn-cs"/>
        </a:defRPr>
      </a:lvl2pPr>
      <a:lvl3pPr marL="806867" eaLnBrk="1" hangingPunct="1">
        <a:defRPr>
          <a:latin typeface="+mn-lt"/>
          <a:ea typeface="+mn-ea"/>
          <a:cs typeface="+mn-cs"/>
        </a:defRPr>
      </a:lvl3pPr>
      <a:lvl4pPr marL="1210300" eaLnBrk="1" hangingPunct="1">
        <a:defRPr>
          <a:latin typeface="+mn-lt"/>
          <a:ea typeface="+mn-ea"/>
          <a:cs typeface="+mn-cs"/>
        </a:defRPr>
      </a:lvl4pPr>
      <a:lvl5pPr marL="1613733" eaLnBrk="1" hangingPunct="1">
        <a:defRPr>
          <a:latin typeface="+mn-lt"/>
          <a:ea typeface="+mn-ea"/>
          <a:cs typeface="+mn-cs"/>
        </a:defRPr>
      </a:lvl5pPr>
      <a:lvl6pPr marL="2017166" eaLnBrk="1" hangingPunct="1">
        <a:defRPr>
          <a:latin typeface="+mn-lt"/>
          <a:ea typeface="+mn-ea"/>
          <a:cs typeface="+mn-cs"/>
        </a:defRPr>
      </a:lvl6pPr>
      <a:lvl7pPr marL="2420600" eaLnBrk="1" hangingPunct="1">
        <a:defRPr>
          <a:latin typeface="+mn-lt"/>
          <a:ea typeface="+mn-ea"/>
          <a:cs typeface="+mn-cs"/>
        </a:defRPr>
      </a:lvl7pPr>
      <a:lvl8pPr marL="2824033" eaLnBrk="1" hangingPunct="1">
        <a:defRPr>
          <a:latin typeface="+mn-lt"/>
          <a:ea typeface="+mn-ea"/>
          <a:cs typeface="+mn-cs"/>
        </a:defRPr>
      </a:lvl8pPr>
      <a:lvl9pPr marL="3227466" eaLnBrk="1" hangingPunct="1">
        <a:defRPr>
          <a:latin typeface="+mn-lt"/>
          <a:ea typeface="+mn-ea"/>
          <a:cs typeface="+mn-cs"/>
        </a:defRPr>
      </a:lvl9pPr>
    </p:bodyStyle>
    <p:otherStyle>
      <a:lvl1pPr marL="0" eaLnBrk="1" hangingPunct="1">
        <a:defRPr>
          <a:latin typeface="+mn-lt"/>
          <a:ea typeface="+mn-ea"/>
          <a:cs typeface="+mn-cs"/>
        </a:defRPr>
      </a:lvl1pPr>
      <a:lvl2pPr marL="403433" eaLnBrk="1" hangingPunct="1">
        <a:defRPr>
          <a:latin typeface="+mn-lt"/>
          <a:ea typeface="+mn-ea"/>
          <a:cs typeface="+mn-cs"/>
        </a:defRPr>
      </a:lvl2pPr>
      <a:lvl3pPr marL="806867" eaLnBrk="1" hangingPunct="1">
        <a:defRPr>
          <a:latin typeface="+mn-lt"/>
          <a:ea typeface="+mn-ea"/>
          <a:cs typeface="+mn-cs"/>
        </a:defRPr>
      </a:lvl3pPr>
      <a:lvl4pPr marL="1210300" eaLnBrk="1" hangingPunct="1">
        <a:defRPr>
          <a:latin typeface="+mn-lt"/>
          <a:ea typeface="+mn-ea"/>
          <a:cs typeface="+mn-cs"/>
        </a:defRPr>
      </a:lvl4pPr>
      <a:lvl5pPr marL="1613733" eaLnBrk="1" hangingPunct="1">
        <a:defRPr>
          <a:latin typeface="+mn-lt"/>
          <a:ea typeface="+mn-ea"/>
          <a:cs typeface="+mn-cs"/>
        </a:defRPr>
      </a:lvl5pPr>
      <a:lvl6pPr marL="2017166" eaLnBrk="1" hangingPunct="1">
        <a:defRPr>
          <a:latin typeface="+mn-lt"/>
          <a:ea typeface="+mn-ea"/>
          <a:cs typeface="+mn-cs"/>
        </a:defRPr>
      </a:lvl6pPr>
      <a:lvl7pPr marL="2420600" eaLnBrk="1" hangingPunct="1">
        <a:defRPr>
          <a:latin typeface="+mn-lt"/>
          <a:ea typeface="+mn-ea"/>
          <a:cs typeface="+mn-cs"/>
        </a:defRPr>
      </a:lvl7pPr>
      <a:lvl8pPr marL="2824033" eaLnBrk="1" hangingPunct="1">
        <a:defRPr>
          <a:latin typeface="+mn-lt"/>
          <a:ea typeface="+mn-ea"/>
          <a:cs typeface="+mn-cs"/>
        </a:defRPr>
      </a:lvl8pPr>
      <a:lvl9pPr marL="3227466"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E8935F-BE3E-41A9-B3FE-6CF2DDF712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A9460B-113C-4FC6-843E-46B9DA685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F93FB-48FD-4185-AE68-B0B9C6A339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41EF81-6B17-404A-8C72-2842B3D8A6CD}" type="datetimeFigureOut">
              <a:rPr lang="en-US" smtClean="0"/>
              <a:t>7/20/2019</a:t>
            </a:fld>
            <a:endParaRPr lang="en-US"/>
          </a:p>
        </p:txBody>
      </p:sp>
      <p:sp>
        <p:nvSpPr>
          <p:cNvPr id="5" name="Footer Placeholder 4">
            <a:extLst>
              <a:ext uri="{FF2B5EF4-FFF2-40B4-BE49-F238E27FC236}">
                <a16:creationId xmlns:a16="http://schemas.microsoft.com/office/drawing/2014/main" id="{34D4AC56-E1B7-464E-95E5-09DC51F60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EA8F8-3A52-406A-8C1D-36BE0CA0A2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A9794-31EE-4640-8486-E724FF51B55A}" type="slidenum">
              <a:rPr lang="en-US" smtClean="0"/>
              <a:t>‹#›</a:t>
            </a:fld>
            <a:endParaRPr lang="en-US"/>
          </a:p>
        </p:txBody>
      </p:sp>
    </p:spTree>
    <p:extLst>
      <p:ext uri="{BB962C8B-B14F-4D97-AF65-F5344CB8AC3E}">
        <p14:creationId xmlns:p14="http://schemas.microsoft.com/office/powerpoint/2010/main" val="325146718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712" r:id="rId14"/>
    <p:sldLayoutId id="2147483714" r:id="rId15"/>
    <p:sldLayoutId id="2147483715" r:id="rId16"/>
    <p:sldLayoutId id="2147483716" r:id="rId17"/>
    <p:sldLayoutId id="2147483717" r:id="rId18"/>
    <p:sldLayoutId id="214748371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www.measureevaluation.org/his-strengthening-resource-center"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measureevaluation.org/his-strengthening-resource-center/his-stages-of-continuous-improvement-toolkit/"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measureevaluation.org/resources/publications/fs-17-249" TargetMode="External"/><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hyperlink" Target="https://www.measureevaluation.org/resources/publications/tr-18-267"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hyperlink" Target="https://www.measureevaluation.org/resources/publications/fs-17-244" TargetMode="External"/><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measureevaluation.org/resources/publications/tr-18-291" TargetMode="Externa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hyperlink" Target="http://www.measureevaluation.org/resources/publications/fs-19-339a" TargetMode="External"/><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3.xml"/><Relationship Id="rId4" Type="http://schemas.microsoft.com/office/2007/relationships/hdphoto" Target="../media/hdphoto2.wdp"/></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hyperlink" Target="http://www.measureevaluation.org/resources/publications/tr-18-314/" TargetMode="External"/><Relationship Id="rId2" Type="http://schemas.openxmlformats.org/officeDocument/2006/relationships/notesSlide" Target="../notesSlides/notesSlide63.xml"/><Relationship Id="rId1" Type="http://schemas.openxmlformats.org/officeDocument/2006/relationships/slideLayout" Target="../slideLayouts/slideLayout22.xml"/><Relationship Id="rId5" Type="http://schemas.openxmlformats.org/officeDocument/2006/relationships/image" Target="../media/image70.jpeg"/><Relationship Id="rId4" Type="http://schemas.openxmlformats.org/officeDocument/2006/relationships/image" Target="../media/image65.png"/></Relationships>
</file>

<file path=ppt/slides/_rels/slide9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22.xml"/><Relationship Id="rId5" Type="http://schemas.openxmlformats.org/officeDocument/2006/relationships/image" Target="../media/image72.png"/><Relationship Id="rId4" Type="http://schemas.openxmlformats.org/officeDocument/2006/relationships/hyperlink" Target="https://www.measureevaluation.org/resources/publications/tr-19-335"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87E9F5-12C9-42AB-9119-07CE89826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608313" cy="7092176"/>
          </a:xfrm>
          <a:prstGeom prst="rect">
            <a:avLst/>
          </a:prstGeom>
        </p:spPr>
      </p:pic>
    </p:spTree>
    <p:extLst>
      <p:ext uri="{BB962C8B-B14F-4D97-AF65-F5344CB8AC3E}">
        <p14:creationId xmlns:p14="http://schemas.microsoft.com/office/powerpoint/2010/main" val="1418808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7FBDAC-297A-4172-9977-CF9F9A3A7081}"/>
              </a:ext>
            </a:extLst>
          </p:cNvPr>
          <p:cNvSpPr>
            <a:spLocks noGrp="1"/>
          </p:cNvSpPr>
          <p:nvPr>
            <p:ph type="title"/>
          </p:nvPr>
        </p:nvSpPr>
        <p:spPr>
          <a:xfrm>
            <a:off x="609600" y="323659"/>
            <a:ext cx="11506200" cy="1008529"/>
          </a:xfrm>
        </p:spPr>
        <p:txBody>
          <a:bodyPr/>
          <a:lstStyle/>
          <a:p>
            <a:r>
              <a:rPr lang="en-US" sz="3618" dirty="0"/>
              <a:t>HIS strengthening for health system improvement</a:t>
            </a:r>
          </a:p>
        </p:txBody>
      </p:sp>
      <p:grpSp>
        <p:nvGrpSpPr>
          <p:cNvPr id="2" name="Group 1">
            <a:extLst>
              <a:ext uri="{FF2B5EF4-FFF2-40B4-BE49-F238E27FC236}">
                <a16:creationId xmlns:a16="http://schemas.microsoft.com/office/drawing/2014/main" id="{418696C0-33F4-47AA-BA01-3589A6E1BA10}"/>
              </a:ext>
            </a:extLst>
          </p:cNvPr>
          <p:cNvGrpSpPr/>
          <p:nvPr/>
        </p:nvGrpSpPr>
        <p:grpSpPr>
          <a:xfrm>
            <a:off x="1939553" y="1375780"/>
            <a:ext cx="8251933" cy="5158561"/>
            <a:chOff x="2011204" y="1574658"/>
            <a:chExt cx="8251933" cy="5158561"/>
          </a:xfrm>
        </p:grpSpPr>
        <p:sp>
          <p:nvSpPr>
            <p:cNvPr id="102" name="Rectangle 101">
              <a:extLst>
                <a:ext uri="{FF2B5EF4-FFF2-40B4-BE49-F238E27FC236}">
                  <a16:creationId xmlns:a16="http://schemas.microsoft.com/office/drawing/2014/main" id="{2A1E8C32-C8AC-4294-AE66-34BA9CC19E21}"/>
                </a:ext>
              </a:extLst>
            </p:cNvPr>
            <p:cNvSpPr/>
            <p:nvPr/>
          </p:nvSpPr>
          <p:spPr>
            <a:xfrm>
              <a:off x="2011204" y="1574658"/>
              <a:ext cx="8251933" cy="1477217"/>
            </a:xfrm>
            <a:prstGeom prst="rect">
              <a:avLst/>
            </a:prstGeom>
            <a:solidFill>
              <a:srgbClr val="ECD5A2"/>
            </a:solidFill>
            <a:ln>
              <a:noFill/>
            </a:ln>
          </p:spPr>
          <p:style>
            <a:lnRef idx="2">
              <a:schemeClr val="accent1">
                <a:shade val="50000"/>
              </a:schemeClr>
            </a:lnRef>
            <a:fillRef idx="1">
              <a:schemeClr val="accent1"/>
            </a:fillRef>
            <a:effectRef idx="0">
              <a:schemeClr val="accent1"/>
            </a:effectRef>
            <a:fontRef idx="minor">
              <a:schemeClr val="lt1"/>
            </a:fontRef>
          </p:style>
          <p:txBody>
            <a:bodyPr tIns="80682" rtlCol="0" anchor="t" anchorCtr="0"/>
            <a:lstStyle/>
            <a:p>
              <a:r>
                <a:rPr lang="en-US" sz="2118" b="1" dirty="0">
                  <a:solidFill>
                    <a:schemeClr val="tx1"/>
                  </a:solidFill>
                  <a:latin typeface="Century Gothic" panose="020B0502020202020204" pitchFamily="34" charset="0"/>
                </a:rPr>
                <a:t>HEALTH SYSTEM</a:t>
              </a:r>
            </a:p>
          </p:txBody>
        </p:sp>
        <p:sp>
          <p:nvSpPr>
            <p:cNvPr id="50" name="Rectangle 49">
              <a:extLst>
                <a:ext uri="{FF2B5EF4-FFF2-40B4-BE49-F238E27FC236}">
                  <a16:creationId xmlns:a16="http://schemas.microsoft.com/office/drawing/2014/main" id="{24B471CA-FE78-4C19-8416-B6FCF4BDDE50}"/>
                </a:ext>
              </a:extLst>
            </p:cNvPr>
            <p:cNvSpPr/>
            <p:nvPr/>
          </p:nvSpPr>
          <p:spPr>
            <a:xfrm>
              <a:off x="2011205" y="5491863"/>
              <a:ext cx="8160068" cy="1241356"/>
            </a:xfrm>
            <a:prstGeom prst="rect">
              <a:avLst/>
            </a:prstGeom>
            <a:solidFill>
              <a:srgbClr val="B2D1CE"/>
            </a:solidFill>
            <a:ln>
              <a:noFill/>
            </a:ln>
          </p:spPr>
          <p:style>
            <a:lnRef idx="2">
              <a:schemeClr val="accent1">
                <a:shade val="50000"/>
              </a:schemeClr>
            </a:lnRef>
            <a:fillRef idx="1">
              <a:schemeClr val="accent1"/>
            </a:fillRef>
            <a:effectRef idx="0">
              <a:schemeClr val="accent1"/>
            </a:effectRef>
            <a:fontRef idx="minor">
              <a:schemeClr val="lt1"/>
            </a:fontRef>
          </p:style>
          <p:txBody>
            <a:bodyPr tIns="48409" rtlCol="0" anchor="t" anchorCtr="0"/>
            <a:lstStyle/>
            <a:p>
              <a:r>
                <a:rPr lang="en-US" sz="1600" b="1" dirty="0">
                  <a:solidFill>
                    <a:schemeClr val="tx1"/>
                  </a:solidFill>
                  <a:latin typeface="Century Gothic" panose="020B0502020202020204" pitchFamily="34" charset="0"/>
                </a:rPr>
                <a:t>Intervention resources for HIS strengthening </a:t>
              </a:r>
            </a:p>
          </p:txBody>
        </p:sp>
        <p:sp>
          <p:nvSpPr>
            <p:cNvPr id="73" name="Rectangle 72">
              <a:extLst>
                <a:ext uri="{FF2B5EF4-FFF2-40B4-BE49-F238E27FC236}">
                  <a16:creationId xmlns:a16="http://schemas.microsoft.com/office/drawing/2014/main" id="{5BBE6CAC-D02B-4ECB-BDA8-FD9652ADB7E0}"/>
                </a:ext>
              </a:extLst>
            </p:cNvPr>
            <p:cNvSpPr/>
            <p:nvPr/>
          </p:nvSpPr>
          <p:spPr>
            <a:xfrm>
              <a:off x="8892984" y="2111358"/>
              <a:ext cx="1210235" cy="766435"/>
            </a:xfrm>
            <a:prstGeom prst="rect">
              <a:avLst/>
            </a:prstGeom>
            <a:solidFill>
              <a:srgbClr val="D1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2" dirty="0">
                  <a:latin typeface="Century Gothic" panose="020B0502020202020204" pitchFamily="34" charset="0"/>
                </a:rPr>
                <a:t>Service delivery</a:t>
              </a:r>
            </a:p>
          </p:txBody>
        </p:sp>
        <p:sp>
          <p:nvSpPr>
            <p:cNvPr id="78" name="Oval 77">
              <a:extLst>
                <a:ext uri="{FF2B5EF4-FFF2-40B4-BE49-F238E27FC236}">
                  <a16:creationId xmlns:a16="http://schemas.microsoft.com/office/drawing/2014/main" id="{C73F40AA-53F7-48C9-ADED-988C9F69A07B}"/>
                </a:ext>
              </a:extLst>
            </p:cNvPr>
            <p:cNvSpPr/>
            <p:nvPr/>
          </p:nvSpPr>
          <p:spPr>
            <a:xfrm>
              <a:off x="3858052" y="4234841"/>
              <a:ext cx="2120926" cy="823361"/>
            </a:xfrm>
            <a:prstGeom prst="ellipse">
              <a:avLst/>
            </a:prstGeom>
            <a:solidFill>
              <a:srgbClr val="EB7F43"/>
            </a:solidFill>
            <a:ln>
              <a:solidFill>
                <a:srgbClr val="E7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88" b="1" dirty="0">
                  <a:latin typeface="Century Gothic" panose="020B0502020202020204" pitchFamily="34" charset="0"/>
                </a:rPr>
                <a:t>What is a strong HIS?</a:t>
              </a:r>
            </a:p>
          </p:txBody>
        </p:sp>
        <p:sp>
          <p:nvSpPr>
            <p:cNvPr id="89" name="Rectangle 88">
              <a:extLst>
                <a:ext uri="{FF2B5EF4-FFF2-40B4-BE49-F238E27FC236}">
                  <a16:creationId xmlns:a16="http://schemas.microsoft.com/office/drawing/2014/main" id="{4A5605BF-4E65-4F38-A320-D4BC4F4F5080}"/>
                </a:ext>
              </a:extLst>
            </p:cNvPr>
            <p:cNvSpPr/>
            <p:nvPr/>
          </p:nvSpPr>
          <p:spPr>
            <a:xfrm>
              <a:off x="2392205" y="2111358"/>
              <a:ext cx="1268468" cy="766435"/>
            </a:xfrm>
            <a:prstGeom prst="rect">
              <a:avLst/>
            </a:prstGeom>
            <a:solidFill>
              <a:srgbClr val="D1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2" dirty="0">
                  <a:latin typeface="Century Gothic" panose="020B0502020202020204" pitchFamily="34" charset="0"/>
                </a:rPr>
                <a:t>Leadership/ </a:t>
              </a:r>
              <a:r>
                <a:rPr lang="en-US" sz="1324" dirty="0">
                  <a:latin typeface="Century Gothic" panose="020B0502020202020204" pitchFamily="34" charset="0"/>
                </a:rPr>
                <a:t>governance</a:t>
              </a:r>
            </a:p>
          </p:txBody>
        </p:sp>
        <p:sp>
          <p:nvSpPr>
            <p:cNvPr id="90" name="Rectangle 89">
              <a:extLst>
                <a:ext uri="{FF2B5EF4-FFF2-40B4-BE49-F238E27FC236}">
                  <a16:creationId xmlns:a16="http://schemas.microsoft.com/office/drawing/2014/main" id="{8DB4072B-185C-4B75-B0E6-278E19A54FF1}"/>
                </a:ext>
              </a:extLst>
            </p:cNvPr>
            <p:cNvSpPr/>
            <p:nvPr/>
          </p:nvSpPr>
          <p:spPr>
            <a:xfrm>
              <a:off x="3738947" y="2111358"/>
              <a:ext cx="1210235" cy="766435"/>
            </a:xfrm>
            <a:prstGeom prst="rect">
              <a:avLst/>
            </a:prstGeom>
            <a:solidFill>
              <a:srgbClr val="D1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2" dirty="0">
                  <a:latin typeface="Century Gothic" panose="020B0502020202020204" pitchFamily="34" charset="0"/>
                </a:rPr>
                <a:t>Healthcare financing</a:t>
              </a:r>
            </a:p>
          </p:txBody>
        </p:sp>
        <p:sp>
          <p:nvSpPr>
            <p:cNvPr id="91" name="Rectangle 90">
              <a:extLst>
                <a:ext uri="{FF2B5EF4-FFF2-40B4-BE49-F238E27FC236}">
                  <a16:creationId xmlns:a16="http://schemas.microsoft.com/office/drawing/2014/main" id="{F499E4F2-8F27-4D25-BAA5-00AD56DE08AD}"/>
                </a:ext>
              </a:extLst>
            </p:cNvPr>
            <p:cNvSpPr/>
            <p:nvPr/>
          </p:nvSpPr>
          <p:spPr>
            <a:xfrm>
              <a:off x="5027457" y="2111358"/>
              <a:ext cx="1210235" cy="766435"/>
            </a:xfrm>
            <a:prstGeom prst="rect">
              <a:avLst/>
            </a:prstGeom>
            <a:solidFill>
              <a:srgbClr val="D1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2" dirty="0">
                  <a:latin typeface="Century Gothic" panose="020B0502020202020204" pitchFamily="34" charset="0"/>
                </a:rPr>
                <a:t>Health workforce</a:t>
              </a:r>
            </a:p>
          </p:txBody>
        </p:sp>
        <p:sp>
          <p:nvSpPr>
            <p:cNvPr id="92" name="Rectangle 91">
              <a:extLst>
                <a:ext uri="{FF2B5EF4-FFF2-40B4-BE49-F238E27FC236}">
                  <a16:creationId xmlns:a16="http://schemas.microsoft.com/office/drawing/2014/main" id="{20255386-734A-4B2F-B99E-97927365DB1D}"/>
                </a:ext>
              </a:extLst>
            </p:cNvPr>
            <p:cNvSpPr/>
            <p:nvPr/>
          </p:nvSpPr>
          <p:spPr>
            <a:xfrm>
              <a:off x="6315967" y="2111358"/>
              <a:ext cx="1210235" cy="766435"/>
            </a:xfrm>
            <a:prstGeom prst="rect">
              <a:avLst/>
            </a:prstGeom>
            <a:solidFill>
              <a:srgbClr val="D1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24" dirty="0">
                  <a:latin typeface="Century Gothic" panose="020B0502020202020204" pitchFamily="34" charset="0"/>
                </a:rPr>
                <a:t>Medical products, </a:t>
              </a:r>
              <a:r>
                <a:rPr lang="en-US" sz="1235" dirty="0">
                  <a:latin typeface="Century Gothic" panose="020B0502020202020204" pitchFamily="34" charset="0"/>
                </a:rPr>
                <a:t>technologies</a:t>
              </a:r>
            </a:p>
          </p:txBody>
        </p:sp>
        <p:sp>
          <p:nvSpPr>
            <p:cNvPr id="93" name="Rectangle 92">
              <a:extLst>
                <a:ext uri="{FF2B5EF4-FFF2-40B4-BE49-F238E27FC236}">
                  <a16:creationId xmlns:a16="http://schemas.microsoft.com/office/drawing/2014/main" id="{A3DFE6E8-373D-4FFA-BE99-25CC6F34A888}"/>
                </a:ext>
              </a:extLst>
            </p:cNvPr>
            <p:cNvSpPr/>
            <p:nvPr/>
          </p:nvSpPr>
          <p:spPr>
            <a:xfrm>
              <a:off x="7604476" y="2111358"/>
              <a:ext cx="1210235" cy="766435"/>
            </a:xfrm>
            <a:prstGeom prst="rect">
              <a:avLst/>
            </a:prstGeom>
            <a:solidFill>
              <a:srgbClr val="D1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2" dirty="0">
                  <a:latin typeface="Century Gothic" panose="020B0502020202020204" pitchFamily="34" charset="0"/>
                </a:rPr>
                <a:t>Information and research</a:t>
              </a:r>
            </a:p>
          </p:txBody>
        </p:sp>
        <p:cxnSp>
          <p:nvCxnSpPr>
            <p:cNvPr id="14" name="Straight Arrow Connector 13">
              <a:extLst>
                <a:ext uri="{FF2B5EF4-FFF2-40B4-BE49-F238E27FC236}">
                  <a16:creationId xmlns:a16="http://schemas.microsoft.com/office/drawing/2014/main" id="{4E08E596-D01D-4238-B793-D5531966BAB7}"/>
                </a:ext>
              </a:extLst>
            </p:cNvPr>
            <p:cNvCxnSpPr/>
            <p:nvPr/>
          </p:nvCxnSpPr>
          <p:spPr>
            <a:xfrm flipV="1">
              <a:off x="4329362" y="3043509"/>
              <a:ext cx="0" cy="317893"/>
            </a:xfrm>
            <a:prstGeom prst="straightConnector1">
              <a:avLst/>
            </a:prstGeom>
            <a:ln w="57150">
              <a:solidFill>
                <a:srgbClr val="60A19B"/>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AEE2B2C5-B1E7-4308-BCE6-31DC0AA9FF1F}"/>
                </a:ext>
              </a:extLst>
            </p:cNvPr>
            <p:cNvCxnSpPr/>
            <p:nvPr/>
          </p:nvCxnSpPr>
          <p:spPr>
            <a:xfrm flipV="1">
              <a:off x="6295228" y="3043508"/>
              <a:ext cx="0" cy="317893"/>
            </a:xfrm>
            <a:prstGeom prst="straightConnector1">
              <a:avLst/>
            </a:prstGeom>
            <a:ln w="57150">
              <a:solidFill>
                <a:srgbClr val="60A19B"/>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EBAB47C-FE91-456E-BF68-4DD0C88784C5}"/>
                </a:ext>
              </a:extLst>
            </p:cNvPr>
            <p:cNvCxnSpPr/>
            <p:nvPr/>
          </p:nvCxnSpPr>
          <p:spPr>
            <a:xfrm flipV="1">
              <a:off x="8261095" y="3043507"/>
              <a:ext cx="0" cy="317893"/>
            </a:xfrm>
            <a:prstGeom prst="straightConnector1">
              <a:avLst/>
            </a:prstGeom>
            <a:ln w="57150">
              <a:solidFill>
                <a:srgbClr val="60A19B"/>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42FCE5A-4576-4E03-BBAE-54589C05BADB}"/>
                </a:ext>
              </a:extLst>
            </p:cNvPr>
            <p:cNvCxnSpPr>
              <a:cxnSpLocks/>
            </p:cNvCxnSpPr>
            <p:nvPr/>
          </p:nvCxnSpPr>
          <p:spPr>
            <a:xfrm rot="10800000" flipV="1">
              <a:off x="4949182" y="3855988"/>
              <a:ext cx="0" cy="317893"/>
            </a:xfrm>
            <a:prstGeom prst="straightConnector1">
              <a:avLst/>
            </a:prstGeom>
            <a:ln w="57150">
              <a:solidFill>
                <a:srgbClr val="60A19B"/>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A9D22982-2DF9-4771-BDD8-918CF8FA4E15}"/>
                </a:ext>
              </a:extLst>
            </p:cNvPr>
            <p:cNvCxnSpPr>
              <a:cxnSpLocks/>
            </p:cNvCxnSpPr>
            <p:nvPr/>
          </p:nvCxnSpPr>
          <p:spPr>
            <a:xfrm rot="5400000" flipV="1">
              <a:off x="6137171" y="4470249"/>
              <a:ext cx="0" cy="317893"/>
            </a:xfrm>
            <a:prstGeom prst="straightConnector1">
              <a:avLst/>
            </a:prstGeom>
            <a:ln w="57150">
              <a:solidFill>
                <a:srgbClr val="60A19B"/>
              </a:solidFill>
              <a:tailEnd type="triangle"/>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BB566020-3C42-427A-80EB-95B72D9EDEE7}"/>
                </a:ext>
              </a:extLst>
            </p:cNvPr>
            <p:cNvSpPr/>
            <p:nvPr/>
          </p:nvSpPr>
          <p:spPr>
            <a:xfrm>
              <a:off x="2123446" y="5888915"/>
              <a:ext cx="2539518" cy="766435"/>
            </a:xfrm>
            <a:prstGeom prst="rect">
              <a:avLst/>
            </a:prstGeom>
            <a:solidFill>
              <a:srgbClr val="60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2" b="1" dirty="0">
                  <a:solidFill>
                    <a:schemeClr val="bg1"/>
                  </a:solidFill>
                  <a:latin typeface="Century Gothic" panose="020B0502020202020204" pitchFamily="34" charset="0"/>
                </a:rPr>
                <a:t>Data demand and use</a:t>
              </a:r>
              <a:endParaRPr lang="en-US" sz="1324" b="1" dirty="0">
                <a:solidFill>
                  <a:schemeClr val="bg1"/>
                </a:solidFill>
                <a:latin typeface="Century Gothic" panose="020B0502020202020204" pitchFamily="34" charset="0"/>
              </a:endParaRPr>
            </a:p>
          </p:txBody>
        </p:sp>
        <p:sp>
          <p:nvSpPr>
            <p:cNvPr id="104" name="Rectangle 103">
              <a:extLst>
                <a:ext uri="{FF2B5EF4-FFF2-40B4-BE49-F238E27FC236}">
                  <a16:creationId xmlns:a16="http://schemas.microsoft.com/office/drawing/2014/main" id="{FC755FA4-DB51-4FEB-A27A-AD755892BF3B}"/>
                </a:ext>
              </a:extLst>
            </p:cNvPr>
            <p:cNvSpPr/>
            <p:nvPr/>
          </p:nvSpPr>
          <p:spPr>
            <a:xfrm>
              <a:off x="4836165" y="5888915"/>
              <a:ext cx="2462206" cy="766435"/>
            </a:xfrm>
            <a:prstGeom prst="rect">
              <a:avLst/>
            </a:prstGeom>
            <a:solidFill>
              <a:srgbClr val="60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2" b="1" dirty="0">
                  <a:solidFill>
                    <a:schemeClr val="bg1"/>
                  </a:solidFill>
                  <a:latin typeface="Century Gothic" panose="020B0502020202020204" pitchFamily="34" charset="0"/>
                </a:rPr>
                <a:t>Digital health</a:t>
              </a:r>
            </a:p>
          </p:txBody>
        </p:sp>
        <p:sp>
          <p:nvSpPr>
            <p:cNvPr id="105" name="Rectangle 104">
              <a:extLst>
                <a:ext uri="{FF2B5EF4-FFF2-40B4-BE49-F238E27FC236}">
                  <a16:creationId xmlns:a16="http://schemas.microsoft.com/office/drawing/2014/main" id="{48548E6F-8642-40C6-962F-7C2F151978C1}"/>
                </a:ext>
              </a:extLst>
            </p:cNvPr>
            <p:cNvSpPr/>
            <p:nvPr/>
          </p:nvSpPr>
          <p:spPr>
            <a:xfrm>
              <a:off x="7406164" y="5888915"/>
              <a:ext cx="2697057" cy="766435"/>
            </a:xfrm>
            <a:prstGeom prst="rect">
              <a:avLst/>
            </a:prstGeom>
            <a:solidFill>
              <a:srgbClr val="60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12" b="1" dirty="0">
                  <a:solidFill>
                    <a:schemeClr val="bg1"/>
                  </a:solidFill>
                  <a:latin typeface="Century Gothic" panose="020B0502020202020204" pitchFamily="34" charset="0"/>
                </a:rPr>
                <a:t>Assessment tools for specific HIS and health areas</a:t>
              </a:r>
            </a:p>
          </p:txBody>
        </p:sp>
        <p:cxnSp>
          <p:nvCxnSpPr>
            <p:cNvPr id="106" name="Straight Arrow Connector 105">
              <a:extLst>
                <a:ext uri="{FF2B5EF4-FFF2-40B4-BE49-F238E27FC236}">
                  <a16:creationId xmlns:a16="http://schemas.microsoft.com/office/drawing/2014/main" id="{6A17197D-C785-4166-9ECA-A65878905AD0}"/>
                </a:ext>
              </a:extLst>
            </p:cNvPr>
            <p:cNvCxnSpPr>
              <a:cxnSpLocks/>
            </p:cNvCxnSpPr>
            <p:nvPr/>
          </p:nvCxnSpPr>
          <p:spPr>
            <a:xfrm rot="10800000" flipV="1">
              <a:off x="7237412" y="5142871"/>
              <a:ext cx="0" cy="317893"/>
            </a:xfrm>
            <a:prstGeom prst="straightConnector1">
              <a:avLst/>
            </a:prstGeom>
            <a:ln w="57150">
              <a:solidFill>
                <a:srgbClr val="60A19B"/>
              </a:solidFill>
              <a:tailEnd type="triangle"/>
            </a:ln>
          </p:spPr>
          <p:style>
            <a:lnRef idx="1">
              <a:schemeClr val="accent1"/>
            </a:lnRef>
            <a:fillRef idx="0">
              <a:schemeClr val="accent1"/>
            </a:fillRef>
            <a:effectRef idx="0">
              <a:schemeClr val="accent1"/>
            </a:effectRef>
            <a:fontRef idx="minor">
              <a:schemeClr val="tx1"/>
            </a:fontRef>
          </p:style>
        </p:cxnSp>
        <p:pic>
          <p:nvPicPr>
            <p:cNvPr id="88" name="Picture 5">
              <a:extLst>
                <a:ext uri="{FF2B5EF4-FFF2-40B4-BE49-F238E27FC236}">
                  <a16:creationId xmlns:a16="http://schemas.microsoft.com/office/drawing/2014/main" id="{271BC9E9-6365-4F52-8AC0-A14D8CFA14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1139" y="3985699"/>
              <a:ext cx="2017021" cy="122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78">
              <a:extLst>
                <a:ext uri="{FF2B5EF4-FFF2-40B4-BE49-F238E27FC236}">
                  <a16:creationId xmlns:a16="http://schemas.microsoft.com/office/drawing/2014/main" id="{1657CEEE-7051-4E8E-B50A-CE4E9DB3DCB6}"/>
                </a:ext>
              </a:extLst>
            </p:cNvPr>
            <p:cNvSpPr/>
            <p:nvPr/>
          </p:nvSpPr>
          <p:spPr>
            <a:xfrm>
              <a:off x="2011204" y="3343364"/>
              <a:ext cx="8251933" cy="55628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53" b="1" dirty="0">
                  <a:latin typeface="Century Gothic" panose="020B0502020202020204" pitchFamily="34" charset="0"/>
                </a:rPr>
                <a:t>A strong HIS</a:t>
              </a:r>
            </a:p>
          </p:txBody>
        </p:sp>
      </p:grpSp>
    </p:spTree>
    <p:extLst>
      <p:ext uri="{BB962C8B-B14F-4D97-AF65-F5344CB8AC3E}">
        <p14:creationId xmlns:p14="http://schemas.microsoft.com/office/powerpoint/2010/main" val="878508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D2F449C-51B4-42E8-95B2-CB12EE0979DF}"/>
              </a:ext>
            </a:extLst>
          </p:cNvPr>
          <p:cNvSpPr>
            <a:spLocks noGrp="1"/>
          </p:cNvSpPr>
          <p:nvPr>
            <p:ph type="title"/>
          </p:nvPr>
        </p:nvSpPr>
        <p:spPr>
          <a:xfrm>
            <a:off x="564777" y="362068"/>
            <a:ext cx="8110372" cy="1008529"/>
          </a:xfrm>
        </p:spPr>
        <p:txBody>
          <a:bodyPr/>
          <a:lstStyle/>
          <a:p>
            <a:r>
              <a:rPr lang="en-US" sz="3600" dirty="0">
                <a:latin typeface="Century Gothic" panose="020B0502020202020204" pitchFamily="34" charset="0"/>
              </a:rPr>
              <a:t>Resources for HIS strengthening</a:t>
            </a:r>
            <a:br>
              <a:rPr lang="en-US" sz="3600" dirty="0">
                <a:latin typeface="Century Gothic" panose="020B0502020202020204" pitchFamily="34" charset="0"/>
              </a:rPr>
            </a:br>
            <a:endParaRPr lang="en-US" sz="3600" dirty="0"/>
          </a:p>
        </p:txBody>
      </p:sp>
      <p:pic>
        <p:nvPicPr>
          <p:cNvPr id="27" name="Picture 26">
            <a:extLst>
              <a:ext uri="{FF2B5EF4-FFF2-40B4-BE49-F238E27FC236}">
                <a16:creationId xmlns:a16="http://schemas.microsoft.com/office/drawing/2014/main" id="{5E4FA5D0-83E1-4D32-91C8-1B4DE6C004C0}"/>
              </a:ext>
            </a:extLst>
          </p:cNvPr>
          <p:cNvPicPr>
            <a:picLocks noChangeAspect="1"/>
          </p:cNvPicPr>
          <p:nvPr/>
        </p:nvPicPr>
        <p:blipFill>
          <a:blip r:embed="rId3"/>
          <a:stretch>
            <a:fillRect/>
          </a:stretch>
        </p:blipFill>
        <p:spPr>
          <a:xfrm>
            <a:off x="685800" y="1640571"/>
            <a:ext cx="4354521" cy="4006159"/>
          </a:xfrm>
          <a:prstGeom prst="rect">
            <a:avLst/>
          </a:prstGeom>
          <a:ln w="12700">
            <a:solidFill>
              <a:schemeClr val="tx1"/>
            </a:solidFill>
          </a:ln>
          <a:effectLst/>
        </p:spPr>
      </p:pic>
      <p:pic>
        <p:nvPicPr>
          <p:cNvPr id="28" name="Picture 27">
            <a:extLst>
              <a:ext uri="{FF2B5EF4-FFF2-40B4-BE49-F238E27FC236}">
                <a16:creationId xmlns:a16="http://schemas.microsoft.com/office/drawing/2014/main" id="{E1081671-EB8B-438B-905C-36A34984B74B}"/>
              </a:ext>
            </a:extLst>
          </p:cNvPr>
          <p:cNvPicPr>
            <a:picLocks noChangeAspect="1"/>
          </p:cNvPicPr>
          <p:nvPr/>
        </p:nvPicPr>
        <p:blipFill rotWithShape="1">
          <a:blip r:embed="rId4"/>
          <a:srcRect l="58431" t="8788" r="8334" b="20910"/>
          <a:stretch/>
        </p:blipFill>
        <p:spPr>
          <a:xfrm>
            <a:off x="5445717" y="1640571"/>
            <a:ext cx="6060483" cy="4006160"/>
          </a:xfrm>
          <a:prstGeom prst="rect">
            <a:avLst/>
          </a:prstGeom>
          <a:ln w="12700">
            <a:solidFill>
              <a:schemeClr val="tx1"/>
            </a:solidFill>
          </a:ln>
          <a:effectLst/>
        </p:spPr>
      </p:pic>
      <p:sp>
        <p:nvSpPr>
          <p:cNvPr id="2" name="Rectangle 1">
            <a:extLst>
              <a:ext uri="{FF2B5EF4-FFF2-40B4-BE49-F238E27FC236}">
                <a16:creationId xmlns:a16="http://schemas.microsoft.com/office/drawing/2014/main" id="{3BD6D5C2-F074-4003-8E5B-A43381478D76}"/>
              </a:ext>
            </a:extLst>
          </p:cNvPr>
          <p:cNvSpPr/>
          <p:nvPr/>
        </p:nvSpPr>
        <p:spPr>
          <a:xfrm>
            <a:off x="685800" y="5916704"/>
            <a:ext cx="10820400" cy="496163"/>
          </a:xfrm>
          <a:prstGeom prst="rect">
            <a:avLst/>
          </a:prstGeom>
        </p:spPr>
        <p:txBody>
          <a:bodyPr/>
          <a:lstStyle/>
          <a:p>
            <a:r>
              <a:rPr lang="en-US" sz="1600" dirty="0">
                <a:solidFill>
                  <a:srgbClr val="60A19B"/>
                </a:solidFill>
                <a:latin typeface="Century Gothic" panose="020B0502020202020204" pitchFamily="34" charset="0"/>
                <a:hlinkClick r:id="rId5">
                  <a:extLst>
                    <a:ext uri="{A12FA001-AC4F-418D-AE19-62706E023703}">
                      <ahyp:hlinkClr xmlns:ahyp="http://schemas.microsoft.com/office/drawing/2018/hyperlinkcolor" val="tx"/>
                    </a:ext>
                  </a:extLst>
                </a:hlinkClick>
              </a:rPr>
              <a:t>https://www.measureevaluation.org/his-strengthening-resource-center</a:t>
            </a:r>
            <a:endParaRPr lang="en-US" sz="1600" dirty="0">
              <a:solidFill>
                <a:srgbClr val="60A19B"/>
              </a:solidFill>
              <a:latin typeface="Century Gothic" panose="020B0502020202020204" pitchFamily="34" charset="0"/>
            </a:endParaRPr>
          </a:p>
        </p:txBody>
      </p:sp>
    </p:spTree>
    <p:extLst>
      <p:ext uri="{BB962C8B-B14F-4D97-AF65-F5344CB8AC3E}">
        <p14:creationId xmlns:p14="http://schemas.microsoft.com/office/powerpoint/2010/main" val="3584365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8D5431-8A46-4F94-9FFC-FBE3CBB41B7E}"/>
              </a:ext>
            </a:extLst>
          </p:cNvPr>
          <p:cNvSpPr>
            <a:spLocks noGrp="1"/>
          </p:cNvSpPr>
          <p:nvPr>
            <p:ph type="body" sz="quarter" idx="12"/>
          </p:nvPr>
        </p:nvSpPr>
        <p:spPr>
          <a:xfrm>
            <a:off x="682436" y="1977898"/>
            <a:ext cx="10077004" cy="4140515"/>
          </a:xfrm>
        </p:spPr>
        <p:txBody>
          <a:bodyPr/>
          <a:lstStyle/>
          <a:p>
            <a:pPr marL="302575" indent="-302575">
              <a:lnSpc>
                <a:spcPts val="3400"/>
              </a:lnSpc>
              <a:spcAft>
                <a:spcPts val="1200"/>
              </a:spcAft>
              <a:buClr>
                <a:srgbClr val="60A19B"/>
              </a:buClr>
              <a:buFont typeface="Arial" panose="020B0604020202020204" pitchFamily="34" charset="0"/>
              <a:buChar char="•"/>
            </a:pPr>
            <a:r>
              <a:rPr lang="en-US" altLang="en-US" sz="2400" dirty="0">
                <a:solidFill>
                  <a:srgbClr val="000000"/>
                </a:solidFill>
                <a:latin typeface="Century Gothic" panose="020B0502020202020204" pitchFamily="34" charset="0"/>
              </a:rPr>
              <a:t>Uganda is committed to applying and using </a:t>
            </a:r>
            <a:r>
              <a:rPr lang="en-US" altLang="en-US" sz="2400" b="1" dirty="0">
                <a:solidFill>
                  <a:srgbClr val="000000"/>
                </a:solidFill>
                <a:latin typeface="Century Gothic" panose="020B0502020202020204" pitchFamily="34" charset="0"/>
              </a:rPr>
              <a:t>globally developed and recommended assessment tools.</a:t>
            </a:r>
          </a:p>
          <a:p>
            <a:pPr marL="302575" indent="-302575">
              <a:lnSpc>
                <a:spcPts val="3400"/>
              </a:lnSpc>
              <a:spcAft>
                <a:spcPts val="1200"/>
              </a:spcAft>
              <a:buClr>
                <a:srgbClr val="60A19B"/>
              </a:buClr>
              <a:buFont typeface="Arial" panose="020B0604020202020204" pitchFamily="34" charset="0"/>
              <a:buChar char="•"/>
            </a:pPr>
            <a:r>
              <a:rPr lang="en-US" altLang="en-US" sz="2400" dirty="0">
                <a:solidFill>
                  <a:srgbClr val="000000"/>
                </a:solidFill>
                <a:latin typeface="Century Gothic" panose="020B0502020202020204" pitchFamily="34" charset="0"/>
              </a:rPr>
              <a:t>The health ministry implemented MEASURE Evaluation’s HIS Stages of Continuous Improvement (SOCI) Toolkit to describe the </a:t>
            </a:r>
            <a:r>
              <a:rPr lang="en-US" altLang="en-US" sz="2400" b="1" dirty="0">
                <a:solidFill>
                  <a:srgbClr val="000000"/>
                </a:solidFill>
                <a:latin typeface="Century Gothic" panose="020B0502020202020204" pitchFamily="34" charset="0"/>
              </a:rPr>
              <a:t>current stage of HIS </a:t>
            </a:r>
            <a:r>
              <a:rPr lang="en-US" altLang="en-US" sz="2400" dirty="0">
                <a:solidFill>
                  <a:srgbClr val="000000"/>
                </a:solidFill>
                <a:latin typeface="Century Gothic" panose="020B0502020202020204" pitchFamily="34" charset="0"/>
              </a:rPr>
              <a:t>and to </a:t>
            </a:r>
            <a:r>
              <a:rPr lang="en-US" altLang="en-US" sz="2400" b="1" dirty="0">
                <a:solidFill>
                  <a:srgbClr val="000000"/>
                </a:solidFill>
                <a:latin typeface="Century Gothic" panose="020B0502020202020204" pitchFamily="34" charset="0"/>
              </a:rPr>
              <a:t>identify gaps and challenges </a:t>
            </a:r>
            <a:r>
              <a:rPr lang="en-US" altLang="en-US" sz="2400" dirty="0">
                <a:solidFill>
                  <a:srgbClr val="000000"/>
                </a:solidFill>
                <a:latin typeface="Century Gothic" panose="020B0502020202020204" pitchFamily="34" charset="0"/>
              </a:rPr>
              <a:t>within the HIS to design a roadmap of the way forward.</a:t>
            </a:r>
          </a:p>
          <a:p>
            <a:pPr marL="302575" indent="-302575">
              <a:lnSpc>
                <a:spcPts val="3400"/>
              </a:lnSpc>
              <a:spcAft>
                <a:spcPts val="1200"/>
              </a:spcAft>
              <a:buClr>
                <a:srgbClr val="60A19B"/>
              </a:buClr>
              <a:buFont typeface="Arial" panose="020B0604020202020204" pitchFamily="34" charset="0"/>
              <a:buChar char="•"/>
            </a:pPr>
            <a:r>
              <a:rPr lang="en-US" altLang="en-US" sz="2400" dirty="0">
                <a:solidFill>
                  <a:srgbClr val="000000"/>
                </a:solidFill>
                <a:latin typeface="Century Gothic" panose="020B0502020202020204" pitchFamily="34" charset="0"/>
              </a:rPr>
              <a:t>The ministry also implemented our HIS Interoperability Maturity Toolkit to </a:t>
            </a:r>
            <a:r>
              <a:rPr lang="en-US" altLang="en-US" sz="2400" b="1" dirty="0">
                <a:solidFill>
                  <a:srgbClr val="000000"/>
                </a:solidFill>
                <a:latin typeface="Century Gothic" panose="020B0502020202020204" pitchFamily="34" charset="0"/>
              </a:rPr>
              <a:t>assess readiness for interoperable systems.   </a:t>
            </a:r>
          </a:p>
          <a:p>
            <a:pPr>
              <a:lnSpc>
                <a:spcPts val="3400"/>
              </a:lnSpc>
              <a:spcAft>
                <a:spcPts val="1200"/>
              </a:spcAft>
              <a:buClr>
                <a:srgbClr val="60A19B"/>
              </a:buClr>
            </a:pPr>
            <a:endParaRPr lang="en-US" sz="2800" dirty="0"/>
          </a:p>
        </p:txBody>
      </p:sp>
      <p:sp>
        <p:nvSpPr>
          <p:cNvPr id="3" name="Title 2">
            <a:extLst>
              <a:ext uri="{FF2B5EF4-FFF2-40B4-BE49-F238E27FC236}">
                <a16:creationId xmlns:a16="http://schemas.microsoft.com/office/drawing/2014/main" id="{9D4E140A-89FA-44BE-95BA-756781F3026C}"/>
              </a:ext>
            </a:extLst>
          </p:cNvPr>
          <p:cNvSpPr>
            <a:spLocks noGrp="1"/>
          </p:cNvSpPr>
          <p:nvPr>
            <p:ph type="title"/>
          </p:nvPr>
        </p:nvSpPr>
        <p:spPr>
          <a:xfrm>
            <a:off x="609601" y="304801"/>
            <a:ext cx="10571821" cy="1008529"/>
          </a:xfrm>
        </p:spPr>
        <p:txBody>
          <a:bodyPr/>
          <a:lstStyle/>
          <a:p>
            <a:r>
              <a:rPr lang="en-US" dirty="0"/>
              <a:t>Strengthening HIS</a:t>
            </a:r>
          </a:p>
        </p:txBody>
      </p:sp>
      <p:sp>
        <p:nvSpPr>
          <p:cNvPr id="4" name="Text Placeholder 3">
            <a:extLst>
              <a:ext uri="{FF2B5EF4-FFF2-40B4-BE49-F238E27FC236}">
                <a16:creationId xmlns:a16="http://schemas.microsoft.com/office/drawing/2014/main" id="{2FCE085A-327D-4B01-92EA-9EDD652A3367}"/>
              </a:ext>
            </a:extLst>
          </p:cNvPr>
          <p:cNvSpPr>
            <a:spLocks noGrp="1"/>
          </p:cNvSpPr>
          <p:nvPr>
            <p:ph type="body" sz="quarter" idx="11"/>
          </p:nvPr>
        </p:nvSpPr>
        <p:spPr>
          <a:xfrm>
            <a:off x="609600" y="943970"/>
            <a:ext cx="8033544" cy="738718"/>
          </a:xfrm>
        </p:spPr>
        <p:txBody>
          <a:bodyPr/>
          <a:lstStyle/>
          <a:p>
            <a:r>
              <a:rPr lang="en-US" dirty="0"/>
              <a:t>Highlights from Uganda</a:t>
            </a:r>
          </a:p>
        </p:txBody>
      </p:sp>
    </p:spTree>
    <p:extLst>
      <p:ext uri="{BB962C8B-B14F-4D97-AF65-F5344CB8AC3E}">
        <p14:creationId xmlns:p14="http://schemas.microsoft.com/office/powerpoint/2010/main" val="3288312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97152"/>
            <a:ext cx="9067800" cy="1222754"/>
          </a:xfrm>
        </p:spPr>
        <p:txBody>
          <a:bodyPr/>
          <a:lstStyle/>
          <a:p>
            <a:r>
              <a:rPr lang="en-US" sz="3600" dirty="0"/>
              <a:t>HIS stages of continuous improvement</a:t>
            </a:r>
          </a:p>
        </p:txBody>
      </p:sp>
      <p:sp>
        <p:nvSpPr>
          <p:cNvPr id="9" name="Text Placeholder 2">
            <a:extLst>
              <a:ext uri="{FF2B5EF4-FFF2-40B4-BE49-F238E27FC236}">
                <a16:creationId xmlns:a16="http://schemas.microsoft.com/office/drawing/2014/main" id="{BBECB52F-24D0-4F08-A259-540EA96D74F1}"/>
              </a:ext>
            </a:extLst>
          </p:cNvPr>
          <p:cNvSpPr txBox="1">
            <a:spLocks/>
          </p:cNvSpPr>
          <p:nvPr/>
        </p:nvSpPr>
        <p:spPr>
          <a:xfrm>
            <a:off x="2612171" y="6035062"/>
            <a:ext cx="9251982" cy="538424"/>
          </a:xfrm>
          <a:prstGeom prst="rect">
            <a:avLst/>
          </a:prstGeom>
        </p:spPr>
        <p:txBody>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u="sng" kern="0" dirty="0">
                <a:solidFill>
                  <a:srgbClr val="60A19B"/>
                </a:solidFill>
                <a:latin typeface="Century Gothic" panose="020B0502020202020204" pitchFamily="34" charset="0"/>
                <a:hlinkClick r:id="rId3">
                  <a:extLst>
                    <a:ext uri="{A12FA001-AC4F-418D-AE19-62706E023703}">
                      <ahyp:hlinkClr xmlns:ahyp="http://schemas.microsoft.com/office/drawing/2018/hyperlinkcolor" val="tx"/>
                    </a:ext>
                  </a:extLst>
                </a:hlinkClick>
              </a:rPr>
              <a:t>https://www.measureevaluation.org/his-strengthening-resource-center/his-stages-of-continuous-improvement-toolkit/</a:t>
            </a:r>
            <a:endParaRPr lang="en-US" sz="1600" kern="0" dirty="0">
              <a:solidFill>
                <a:srgbClr val="60A19B"/>
              </a:solidFill>
              <a:latin typeface="Century Gothic" panose="020B0502020202020204" pitchFamily="34" charset="0"/>
            </a:endParaRPr>
          </a:p>
        </p:txBody>
      </p:sp>
      <p:sp>
        <p:nvSpPr>
          <p:cNvPr id="6" name="Text Placeholder 2">
            <a:extLst>
              <a:ext uri="{FF2B5EF4-FFF2-40B4-BE49-F238E27FC236}">
                <a16:creationId xmlns:a16="http://schemas.microsoft.com/office/drawing/2014/main" id="{C56A651C-CB00-46AA-9A73-2064B510DB1F}"/>
              </a:ext>
            </a:extLst>
          </p:cNvPr>
          <p:cNvSpPr txBox="1">
            <a:spLocks/>
          </p:cNvSpPr>
          <p:nvPr/>
        </p:nvSpPr>
        <p:spPr>
          <a:xfrm>
            <a:off x="542365" y="1008529"/>
            <a:ext cx="7774196" cy="1054666"/>
          </a:xfrm>
          <a:prstGeom prst="rect">
            <a:avLst/>
          </a:prstGeom>
        </p:spPr>
        <p:txBody>
          <a:bodyPr/>
          <a:lstStyle>
            <a:lvl1pPr marL="0" eaLnBrk="1" hangingPunct="1">
              <a:defRPr sz="4400">
                <a:solidFill>
                  <a:srgbClr val="2B1533"/>
                </a:solidFill>
                <a:latin typeface="Century Gothic" charset="0"/>
                <a:ea typeface="Century Gothic" charset="0"/>
                <a:cs typeface="Century Gothic"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530" kern="0" dirty="0"/>
              <a:t>(SOCI)</a:t>
            </a:r>
          </a:p>
        </p:txBody>
      </p:sp>
      <p:pic>
        <p:nvPicPr>
          <p:cNvPr id="10" name="Picture 9">
            <a:extLst>
              <a:ext uri="{FF2B5EF4-FFF2-40B4-BE49-F238E27FC236}">
                <a16:creationId xmlns:a16="http://schemas.microsoft.com/office/drawing/2014/main" id="{CC629DEE-41A8-4727-A974-BDDE33E8F15D}"/>
              </a:ext>
            </a:extLst>
          </p:cNvPr>
          <p:cNvPicPr>
            <a:picLocks noChangeAspect="1"/>
          </p:cNvPicPr>
          <p:nvPr/>
        </p:nvPicPr>
        <p:blipFill rotWithShape="1">
          <a:blip r:embed="rId4"/>
          <a:srcRect l="5586" t="1235" r="65221" b="36000"/>
          <a:stretch/>
        </p:blipFill>
        <p:spPr>
          <a:xfrm>
            <a:off x="2759926" y="1698707"/>
            <a:ext cx="6178313" cy="4150874"/>
          </a:xfrm>
          <a:prstGeom prst="rect">
            <a:avLst/>
          </a:prstGeom>
          <a:ln w="3175" cap="sq">
            <a:solidFill>
              <a:schemeClr val="bg1">
                <a:lumMod val="50000"/>
              </a:schemeClr>
            </a:solidFill>
            <a:prstDash val="solid"/>
            <a:miter lim="800000"/>
          </a:ln>
          <a:effectLst/>
        </p:spPr>
      </p:pic>
      <p:pic>
        <p:nvPicPr>
          <p:cNvPr id="11" name="Picture 10" descr="A close up of a logo&#10;&#10;Description automatically generated">
            <a:extLst>
              <a:ext uri="{FF2B5EF4-FFF2-40B4-BE49-F238E27FC236}">
                <a16:creationId xmlns:a16="http://schemas.microsoft.com/office/drawing/2014/main" id="{4A5E6519-5E52-4278-BC39-D9F51D8203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5311" y="1446654"/>
            <a:ext cx="3198604" cy="4136861"/>
          </a:xfrm>
          <a:prstGeom prst="rect">
            <a:avLst/>
          </a:prstGeom>
          <a:ln w="3175">
            <a:solidFill>
              <a:schemeClr val="tx1"/>
            </a:solidFill>
          </a:ln>
        </p:spPr>
      </p:pic>
    </p:spTree>
    <p:extLst>
      <p:ext uri="{BB962C8B-B14F-4D97-AF65-F5344CB8AC3E}">
        <p14:creationId xmlns:p14="http://schemas.microsoft.com/office/powerpoint/2010/main" val="13346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2D7A17-F5A2-4AB9-9E1A-F43CE45F450E}"/>
              </a:ext>
            </a:extLst>
          </p:cNvPr>
          <p:cNvPicPr>
            <a:picLocks noChangeAspect="1"/>
          </p:cNvPicPr>
          <p:nvPr/>
        </p:nvPicPr>
        <p:blipFill rotWithShape="1">
          <a:blip r:embed="rId3"/>
          <a:srcRect l="11067" t="3448" r="3976" b="4598"/>
          <a:stretch/>
        </p:blipFill>
        <p:spPr>
          <a:xfrm>
            <a:off x="2532530" y="1210235"/>
            <a:ext cx="7442947" cy="5513294"/>
          </a:xfrm>
          <a:prstGeom prst="rect">
            <a:avLst/>
          </a:prstGeom>
        </p:spPr>
      </p:pic>
      <p:sp>
        <p:nvSpPr>
          <p:cNvPr id="5" name="Title 4"/>
          <p:cNvSpPr>
            <a:spLocks noGrp="1"/>
          </p:cNvSpPr>
          <p:nvPr>
            <p:ph type="title"/>
          </p:nvPr>
        </p:nvSpPr>
        <p:spPr>
          <a:xfrm>
            <a:off x="609600" y="403413"/>
            <a:ext cx="10287000" cy="1008529"/>
          </a:xfrm>
        </p:spPr>
        <p:txBody>
          <a:bodyPr/>
          <a:lstStyle/>
          <a:p>
            <a:pPr lvl="0"/>
            <a:r>
              <a:rPr lang="en-US" sz="3600" dirty="0"/>
              <a:t>HIS stages of continuous improvement</a:t>
            </a:r>
            <a:endParaRPr lang="en-US" sz="3600" b="0" dirty="0">
              <a:solidFill>
                <a:srgbClr val="000000"/>
              </a:solidFill>
            </a:endParaRPr>
          </a:p>
        </p:txBody>
      </p:sp>
      <p:sp>
        <p:nvSpPr>
          <p:cNvPr id="6" name="Text Placeholder 5"/>
          <p:cNvSpPr>
            <a:spLocks noGrp="1"/>
          </p:cNvSpPr>
          <p:nvPr>
            <p:ph type="body" sz="quarter" idx="10"/>
          </p:nvPr>
        </p:nvSpPr>
        <p:spPr>
          <a:xfrm>
            <a:off x="2330824" y="1411941"/>
            <a:ext cx="6858000" cy="4618136"/>
          </a:xfrm>
        </p:spPr>
        <p:txBody>
          <a:bodyPr/>
          <a:lstStyle/>
          <a:p>
            <a:pPr marL="414640" lvl="1" algn="l" rtl="0">
              <a:lnSpc>
                <a:spcPts val="2118"/>
              </a:lnSpc>
              <a:spcAft>
                <a:spcPts val="529"/>
              </a:spcAft>
              <a:defRPr/>
            </a:pPr>
            <a:endParaRPr lang="en-US" kern="1200" spc="-88" dirty="0">
              <a:solidFill>
                <a:srgbClr val="231F20"/>
              </a:solidFill>
              <a:latin typeface="Century Gothic" panose="020B0502020202020204" pitchFamily="34" charset="0"/>
            </a:endParaRPr>
          </a:p>
          <a:p>
            <a:pPr marL="313781" indent="-302575" algn="l" rtl="0">
              <a:lnSpc>
                <a:spcPts val="2382"/>
              </a:lnSpc>
              <a:spcAft>
                <a:spcPts val="1059"/>
              </a:spcAft>
              <a:buFont typeface="Arial" panose="020B0604020202020204" pitchFamily="34" charset="0"/>
              <a:buChar char="•"/>
              <a:defRPr/>
            </a:pPr>
            <a:endParaRPr lang="en-US" kern="1200" spc="-88" dirty="0">
              <a:solidFill>
                <a:srgbClr val="231F20"/>
              </a:solidFill>
              <a:latin typeface="Century Gothic" panose="020B0502020202020204" pitchFamily="34" charset="0"/>
              <a:cs typeface="Futura LT Pro Book"/>
            </a:endParaRPr>
          </a:p>
          <a:p>
            <a:pPr marL="0" lvl="2"/>
            <a:endParaRPr lang="en-US" sz="2294" dirty="0"/>
          </a:p>
        </p:txBody>
      </p:sp>
      <p:sp>
        <p:nvSpPr>
          <p:cNvPr id="8" name="Text Placeholder 2">
            <a:extLst>
              <a:ext uri="{FF2B5EF4-FFF2-40B4-BE49-F238E27FC236}">
                <a16:creationId xmlns:a16="http://schemas.microsoft.com/office/drawing/2014/main" id="{2BE0A3BB-A80D-4834-A6B5-4DDDB4CB981E}"/>
              </a:ext>
            </a:extLst>
          </p:cNvPr>
          <p:cNvSpPr>
            <a:spLocks noGrp="1"/>
          </p:cNvSpPr>
          <p:nvPr>
            <p:ph type="body" sz="quarter" idx="11"/>
          </p:nvPr>
        </p:nvSpPr>
        <p:spPr>
          <a:xfrm>
            <a:off x="523988" y="1008529"/>
            <a:ext cx="7774196" cy="1054666"/>
          </a:xfrm>
        </p:spPr>
        <p:txBody>
          <a:bodyPr/>
          <a:lstStyle/>
          <a:p>
            <a:pPr lvl="0"/>
            <a:r>
              <a:rPr lang="en-US" sz="3530" dirty="0"/>
              <a:t>(SOCI)</a:t>
            </a:r>
          </a:p>
        </p:txBody>
      </p:sp>
      <p:pic>
        <p:nvPicPr>
          <p:cNvPr id="9" name="Picture 8">
            <a:extLst>
              <a:ext uri="{FF2B5EF4-FFF2-40B4-BE49-F238E27FC236}">
                <a16:creationId xmlns:a16="http://schemas.microsoft.com/office/drawing/2014/main" id="{868B369E-E529-4A70-BBF1-57C26BBAA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37" y="6090840"/>
            <a:ext cx="3721220" cy="727496"/>
          </a:xfrm>
          <a:prstGeom prst="rect">
            <a:avLst/>
          </a:prstGeom>
        </p:spPr>
      </p:pic>
    </p:spTree>
    <p:extLst>
      <p:ext uri="{BB962C8B-B14F-4D97-AF65-F5344CB8AC3E}">
        <p14:creationId xmlns:p14="http://schemas.microsoft.com/office/powerpoint/2010/main" val="1616153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EA0D-EBBF-4A95-91DA-2E34B2F88227}"/>
              </a:ext>
            </a:extLst>
          </p:cNvPr>
          <p:cNvSpPr>
            <a:spLocks noGrp="1"/>
          </p:cNvSpPr>
          <p:nvPr>
            <p:ph type="title"/>
          </p:nvPr>
        </p:nvSpPr>
        <p:spPr/>
        <p:txBody>
          <a:bodyPr/>
          <a:lstStyle/>
          <a:p>
            <a:r>
              <a:rPr lang="en-US" dirty="0"/>
              <a:t>HIS SOCI 	</a:t>
            </a:r>
          </a:p>
        </p:txBody>
      </p:sp>
      <p:sp>
        <p:nvSpPr>
          <p:cNvPr id="3" name="Text Placeholder 2">
            <a:extLst>
              <a:ext uri="{FF2B5EF4-FFF2-40B4-BE49-F238E27FC236}">
                <a16:creationId xmlns:a16="http://schemas.microsoft.com/office/drawing/2014/main" id="{5B91DFC9-0C1F-4085-B728-526D750A924C}"/>
              </a:ext>
            </a:extLst>
          </p:cNvPr>
          <p:cNvSpPr>
            <a:spLocks noGrp="1"/>
          </p:cNvSpPr>
          <p:nvPr>
            <p:ph type="body" sz="quarter" idx="10"/>
          </p:nvPr>
        </p:nvSpPr>
        <p:spPr>
          <a:xfrm>
            <a:off x="838200" y="1942542"/>
            <a:ext cx="10134599" cy="4275378"/>
          </a:xfrm>
        </p:spPr>
        <p:txBody>
          <a:bodyPr/>
          <a:lstStyle/>
          <a:p>
            <a:pPr marL="403433" indent="-403433">
              <a:lnSpc>
                <a:spcPts val="3200"/>
              </a:lnSpc>
              <a:spcAft>
                <a:spcPts val="1200"/>
              </a:spcAft>
              <a:buClr>
                <a:srgbClr val="60A19B"/>
              </a:buClr>
              <a:buFont typeface="Arial" panose="020B0604020202020204" pitchFamily="34" charset="0"/>
              <a:buChar char="•"/>
            </a:pPr>
            <a:r>
              <a:rPr lang="en-US" b="1" dirty="0"/>
              <a:t>Strengthen data exchange</a:t>
            </a:r>
            <a:r>
              <a:rPr lang="en-US" dirty="0"/>
              <a:t>, in alignment with the interoperability assessment findings</a:t>
            </a:r>
          </a:p>
          <a:p>
            <a:pPr marL="403433" indent="-403433">
              <a:lnSpc>
                <a:spcPts val="3200"/>
              </a:lnSpc>
              <a:spcAft>
                <a:spcPts val="1200"/>
              </a:spcAft>
              <a:buClr>
                <a:srgbClr val="60A19B"/>
              </a:buClr>
              <a:buFont typeface="Arial" panose="020B0604020202020204" pitchFamily="34" charset="0"/>
              <a:buChar char="•"/>
            </a:pPr>
            <a:r>
              <a:rPr lang="en-US" dirty="0"/>
              <a:t>Develop a </a:t>
            </a:r>
            <a:r>
              <a:rPr lang="en-US" b="1" dirty="0"/>
              <a:t>master facility registry </a:t>
            </a:r>
            <a:r>
              <a:rPr lang="en-US" dirty="0"/>
              <a:t>to improve data management</a:t>
            </a:r>
          </a:p>
          <a:p>
            <a:pPr marL="403433" indent="-403433">
              <a:lnSpc>
                <a:spcPts val="3200"/>
              </a:lnSpc>
              <a:spcAft>
                <a:spcPts val="1200"/>
              </a:spcAft>
              <a:buClr>
                <a:srgbClr val="60A19B"/>
              </a:buClr>
              <a:buFont typeface="Arial" panose="020B0604020202020204" pitchFamily="34" charset="0"/>
              <a:buChar char="•"/>
            </a:pPr>
            <a:r>
              <a:rPr lang="en-US" dirty="0"/>
              <a:t>Trainings to </a:t>
            </a:r>
            <a:r>
              <a:rPr lang="en-US" b="1" dirty="0"/>
              <a:t>build HIS competencies </a:t>
            </a:r>
            <a:r>
              <a:rPr lang="en-US" dirty="0"/>
              <a:t>of health workforce</a:t>
            </a:r>
          </a:p>
          <a:p>
            <a:pPr marL="403433" indent="-403433">
              <a:lnSpc>
                <a:spcPts val="3200"/>
              </a:lnSpc>
              <a:spcAft>
                <a:spcPts val="1200"/>
              </a:spcAft>
              <a:buClr>
                <a:srgbClr val="60A19B"/>
              </a:buClr>
              <a:buFont typeface="Arial" panose="020B0604020202020204" pitchFamily="34" charset="0"/>
              <a:buChar char="•"/>
            </a:pPr>
            <a:r>
              <a:rPr lang="en-US" dirty="0"/>
              <a:t>Plan to create an </a:t>
            </a:r>
            <a:r>
              <a:rPr lang="en-US" b="1" dirty="0"/>
              <a:t>HIS strategic plan </a:t>
            </a:r>
            <a:r>
              <a:rPr lang="en-US" dirty="0"/>
              <a:t>to enhance HIS leadership and coordination </a:t>
            </a:r>
          </a:p>
          <a:p>
            <a:pPr marL="403433" indent="-403433">
              <a:lnSpc>
                <a:spcPts val="3200"/>
              </a:lnSpc>
              <a:spcAft>
                <a:spcPts val="1200"/>
              </a:spcAft>
              <a:buClr>
                <a:srgbClr val="60A19B"/>
              </a:buClr>
              <a:buFont typeface="Arial" panose="020B0604020202020204" pitchFamily="34" charset="0"/>
              <a:buChar char="•"/>
            </a:pPr>
            <a:r>
              <a:rPr lang="en-US" dirty="0"/>
              <a:t>Action items to improve </a:t>
            </a:r>
            <a:r>
              <a:rPr lang="en-US" b="1" dirty="0"/>
              <a:t>data use for decision making</a:t>
            </a:r>
          </a:p>
        </p:txBody>
      </p:sp>
      <p:sp>
        <p:nvSpPr>
          <p:cNvPr id="4" name="Text Placeholder 3">
            <a:extLst>
              <a:ext uri="{FF2B5EF4-FFF2-40B4-BE49-F238E27FC236}">
                <a16:creationId xmlns:a16="http://schemas.microsoft.com/office/drawing/2014/main" id="{C5859B52-B0F0-4639-87F2-DC59E7862CDB}"/>
              </a:ext>
            </a:extLst>
          </p:cNvPr>
          <p:cNvSpPr>
            <a:spLocks noGrp="1"/>
          </p:cNvSpPr>
          <p:nvPr>
            <p:ph type="body" sz="quarter" idx="11"/>
          </p:nvPr>
        </p:nvSpPr>
        <p:spPr/>
        <p:txBody>
          <a:bodyPr/>
          <a:lstStyle/>
          <a:p>
            <a:r>
              <a:rPr lang="en-US" dirty="0"/>
              <a:t>Roadmap of the way forward</a:t>
            </a:r>
          </a:p>
        </p:txBody>
      </p:sp>
    </p:spTree>
    <p:extLst>
      <p:ext uri="{BB962C8B-B14F-4D97-AF65-F5344CB8AC3E}">
        <p14:creationId xmlns:p14="http://schemas.microsoft.com/office/powerpoint/2010/main" val="2805392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96686B-6F35-4178-82BE-2B5B9E2A6584}"/>
              </a:ext>
            </a:extLst>
          </p:cNvPr>
          <p:cNvSpPr>
            <a:spLocks noGrp="1"/>
          </p:cNvSpPr>
          <p:nvPr>
            <p:ph type="title"/>
          </p:nvPr>
        </p:nvSpPr>
        <p:spPr>
          <a:xfrm>
            <a:off x="685801" y="336178"/>
            <a:ext cx="8192253" cy="1008529"/>
          </a:xfrm>
        </p:spPr>
        <p:txBody>
          <a:bodyPr/>
          <a:lstStyle/>
          <a:p>
            <a:r>
              <a:rPr lang="en-US" sz="3706" dirty="0"/>
              <a:t>HIS Interoperability Maturity Toolkit</a:t>
            </a:r>
          </a:p>
        </p:txBody>
      </p:sp>
      <p:pic>
        <p:nvPicPr>
          <p:cNvPr id="7" name="Picture 6" descr="A screenshot of a cell phone&#10;&#10;Description automatically generated">
            <a:extLst>
              <a:ext uri="{FF2B5EF4-FFF2-40B4-BE49-F238E27FC236}">
                <a16:creationId xmlns:a16="http://schemas.microsoft.com/office/drawing/2014/main" id="{143617BA-E143-4B4F-A878-ABE291CBB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7484" y="2457753"/>
            <a:ext cx="4037035" cy="2695350"/>
          </a:xfrm>
          <a:prstGeom prst="rect">
            <a:avLst/>
          </a:prstGeom>
          <a:ln w="3175">
            <a:solidFill>
              <a:schemeClr val="tx1"/>
            </a:solidFill>
          </a:ln>
        </p:spPr>
      </p:pic>
      <p:pic>
        <p:nvPicPr>
          <p:cNvPr id="9" name="Picture 8">
            <a:extLst>
              <a:ext uri="{FF2B5EF4-FFF2-40B4-BE49-F238E27FC236}">
                <a16:creationId xmlns:a16="http://schemas.microsoft.com/office/drawing/2014/main" id="{A914613B-6E98-459C-A7C8-49E381C207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1866900"/>
            <a:ext cx="2743200" cy="3877056"/>
          </a:xfrm>
          <a:prstGeom prst="rect">
            <a:avLst/>
          </a:prstGeom>
          <a:ln w="3175">
            <a:solidFill>
              <a:schemeClr val="tx1"/>
            </a:solidFill>
          </a:ln>
        </p:spPr>
      </p:pic>
      <p:pic>
        <p:nvPicPr>
          <p:cNvPr id="10" name="Picture 9">
            <a:extLst>
              <a:ext uri="{FF2B5EF4-FFF2-40B4-BE49-F238E27FC236}">
                <a16:creationId xmlns:a16="http://schemas.microsoft.com/office/drawing/2014/main" id="{C07914C3-6BD1-4725-AC5A-817BF3ABD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1866900"/>
            <a:ext cx="2743200" cy="3877056"/>
          </a:xfrm>
          <a:prstGeom prst="rect">
            <a:avLst/>
          </a:prstGeom>
          <a:ln w="3175">
            <a:solidFill>
              <a:schemeClr val="tx1"/>
            </a:solidFill>
          </a:ln>
        </p:spPr>
      </p:pic>
    </p:spTree>
    <p:extLst>
      <p:ext uri="{BB962C8B-B14F-4D97-AF65-F5344CB8AC3E}">
        <p14:creationId xmlns:p14="http://schemas.microsoft.com/office/powerpoint/2010/main" val="3077771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96686B-6F35-4178-82BE-2B5B9E2A6584}"/>
              </a:ext>
            </a:extLst>
          </p:cNvPr>
          <p:cNvSpPr>
            <a:spLocks noGrp="1"/>
          </p:cNvSpPr>
          <p:nvPr>
            <p:ph type="title"/>
          </p:nvPr>
        </p:nvSpPr>
        <p:spPr>
          <a:xfrm>
            <a:off x="609601" y="323659"/>
            <a:ext cx="8244843" cy="1008529"/>
          </a:xfrm>
        </p:spPr>
        <p:txBody>
          <a:bodyPr/>
          <a:lstStyle/>
          <a:p>
            <a:r>
              <a:rPr lang="en-US" sz="3706" dirty="0"/>
              <a:t>Digital health and interoperability </a:t>
            </a:r>
          </a:p>
        </p:txBody>
      </p:sp>
      <p:pic>
        <p:nvPicPr>
          <p:cNvPr id="7" name="Picture 6">
            <a:extLst>
              <a:ext uri="{FF2B5EF4-FFF2-40B4-BE49-F238E27FC236}">
                <a16:creationId xmlns:a16="http://schemas.microsoft.com/office/drawing/2014/main" id="{815BFDCE-3937-42EB-A14E-E1DD3AC0F291}"/>
              </a:ext>
            </a:extLst>
          </p:cNvPr>
          <p:cNvPicPr>
            <a:picLocks noChangeAspect="1"/>
          </p:cNvPicPr>
          <p:nvPr/>
        </p:nvPicPr>
        <p:blipFill rotWithShape="1">
          <a:blip r:embed="rId3">
            <a:extLst>
              <a:ext uri="{28A0092B-C50C-407E-A947-70E740481C1C}">
                <a14:useLocalDpi xmlns:a14="http://schemas.microsoft.com/office/drawing/2010/main" val="0"/>
              </a:ext>
            </a:extLst>
          </a:blip>
          <a:srcRect t="3268" b="8582"/>
          <a:stretch/>
        </p:blipFill>
        <p:spPr>
          <a:xfrm>
            <a:off x="2028911" y="1479177"/>
            <a:ext cx="8134178" cy="4908176"/>
          </a:xfrm>
          <a:prstGeom prst="rect">
            <a:avLst/>
          </a:prstGeom>
        </p:spPr>
      </p:pic>
    </p:spTree>
    <p:extLst>
      <p:ext uri="{BB962C8B-B14F-4D97-AF65-F5344CB8AC3E}">
        <p14:creationId xmlns:p14="http://schemas.microsoft.com/office/powerpoint/2010/main" val="1414551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96686B-6F35-4178-82BE-2B5B9E2A6584}"/>
              </a:ext>
            </a:extLst>
          </p:cNvPr>
          <p:cNvSpPr>
            <a:spLocks noGrp="1"/>
          </p:cNvSpPr>
          <p:nvPr>
            <p:ph type="title"/>
          </p:nvPr>
        </p:nvSpPr>
        <p:spPr/>
        <p:txBody>
          <a:bodyPr/>
          <a:lstStyle/>
          <a:p>
            <a:r>
              <a:rPr lang="en-US" sz="3971" dirty="0"/>
              <a:t>HIS interoperability assessment</a:t>
            </a:r>
          </a:p>
        </p:txBody>
      </p:sp>
      <p:sp>
        <p:nvSpPr>
          <p:cNvPr id="7" name="Text Placeholder 5">
            <a:extLst>
              <a:ext uri="{FF2B5EF4-FFF2-40B4-BE49-F238E27FC236}">
                <a16:creationId xmlns:a16="http://schemas.microsoft.com/office/drawing/2014/main" id="{4C66D87C-D80E-4849-87C7-EAB91C434344}"/>
              </a:ext>
            </a:extLst>
          </p:cNvPr>
          <p:cNvSpPr txBox="1">
            <a:spLocks/>
          </p:cNvSpPr>
          <p:nvPr/>
        </p:nvSpPr>
        <p:spPr>
          <a:xfrm>
            <a:off x="762001" y="2018245"/>
            <a:ext cx="6711119" cy="3609480"/>
          </a:xfrm>
          <a:prstGeom prst="rect">
            <a:avLst/>
          </a:prstGeom>
        </p:spPr>
        <p:txBody>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310980" lvl="1" indent="-294170">
              <a:spcAft>
                <a:spcPts val="1059"/>
              </a:spcAft>
              <a:buClr>
                <a:srgbClr val="60A19B"/>
              </a:buClr>
              <a:buFont typeface="Arial" charset="0"/>
              <a:buChar char="•"/>
            </a:pPr>
            <a:r>
              <a:rPr lang="en-US" sz="2294" kern="0" dirty="0">
                <a:solidFill>
                  <a:sysClr val="windowText" lastClr="000000"/>
                </a:solidFill>
                <a:latin typeface="Century Gothic" panose="020B0502020202020204" pitchFamily="34" charset="0"/>
              </a:rPr>
              <a:t>Produce a </a:t>
            </a:r>
            <a:r>
              <a:rPr lang="en-US" sz="2294" b="1" kern="0" dirty="0">
                <a:solidFill>
                  <a:sysClr val="windowText" lastClr="000000"/>
                </a:solidFill>
                <a:latin typeface="Century Gothic" panose="020B0502020202020204" pitchFamily="34" charset="0"/>
              </a:rPr>
              <a:t>country digital health profile</a:t>
            </a:r>
          </a:p>
          <a:p>
            <a:pPr marL="310980" lvl="1" indent="-294170">
              <a:spcAft>
                <a:spcPts val="1059"/>
              </a:spcAft>
              <a:buClr>
                <a:srgbClr val="60A19B"/>
              </a:buClr>
              <a:buFont typeface="Arial" charset="0"/>
              <a:buChar char="•"/>
            </a:pPr>
            <a:r>
              <a:rPr lang="en-US" sz="2294" kern="0" dirty="0">
                <a:solidFill>
                  <a:sysClr val="windowText" lastClr="000000"/>
                </a:solidFill>
                <a:latin typeface="Century Gothic" panose="020B0502020202020204" pitchFamily="34" charset="0"/>
              </a:rPr>
              <a:t>Inform Uganda </a:t>
            </a:r>
            <a:r>
              <a:rPr lang="en-US" sz="2294" b="1" kern="0" dirty="0">
                <a:solidFill>
                  <a:sysClr val="windowText" lastClr="000000"/>
                </a:solidFill>
                <a:latin typeface="Century Gothic" panose="020B0502020202020204" pitchFamily="34" charset="0"/>
              </a:rPr>
              <a:t>privacy and security guidelines </a:t>
            </a:r>
          </a:p>
          <a:p>
            <a:pPr marL="310980" lvl="1" indent="-294170">
              <a:spcAft>
                <a:spcPts val="1059"/>
              </a:spcAft>
              <a:buClr>
                <a:srgbClr val="60A19B"/>
              </a:buClr>
              <a:buFont typeface="Arial" charset="0"/>
              <a:buChar char="•"/>
            </a:pPr>
            <a:r>
              <a:rPr lang="en-US" sz="2294" kern="0" dirty="0">
                <a:solidFill>
                  <a:sysClr val="windowText" lastClr="000000"/>
                </a:solidFill>
                <a:latin typeface="Century Gothic" panose="020B0502020202020204" pitchFamily="34" charset="0"/>
              </a:rPr>
              <a:t>Plan </a:t>
            </a:r>
            <a:r>
              <a:rPr lang="en-US" sz="2294" b="1" kern="0" dirty="0">
                <a:solidFill>
                  <a:sysClr val="windowText" lastClr="000000"/>
                </a:solidFill>
                <a:latin typeface="Century Gothic" panose="020B0502020202020204" pitchFamily="34" charset="0"/>
              </a:rPr>
              <a:t>long-term capacity building</a:t>
            </a:r>
            <a:r>
              <a:rPr lang="en-US" sz="2294" kern="0" dirty="0">
                <a:solidFill>
                  <a:sysClr val="windowText" lastClr="000000"/>
                </a:solidFill>
                <a:latin typeface="Century Gothic" panose="020B0502020202020204" pitchFamily="34" charset="0"/>
              </a:rPr>
              <a:t> for staff at all levels of the health system</a:t>
            </a:r>
          </a:p>
          <a:p>
            <a:pPr marL="310980" lvl="1" indent="-294170">
              <a:spcAft>
                <a:spcPts val="1059"/>
              </a:spcAft>
              <a:buClr>
                <a:srgbClr val="60A19B"/>
              </a:buClr>
              <a:buFont typeface="Arial" charset="0"/>
              <a:buChar char="•"/>
            </a:pPr>
            <a:r>
              <a:rPr lang="en-US" sz="2294" kern="0" dirty="0">
                <a:solidFill>
                  <a:sysClr val="windowText" lastClr="000000"/>
                </a:solidFill>
                <a:latin typeface="Century Gothic" panose="020B0502020202020204" pitchFamily="34" charset="0"/>
              </a:rPr>
              <a:t>Strengthen </a:t>
            </a:r>
            <a:r>
              <a:rPr lang="en-US" sz="2294" b="1" kern="0" dirty="0">
                <a:solidFill>
                  <a:sysClr val="windowText" lastClr="000000"/>
                </a:solidFill>
                <a:latin typeface="Century Gothic" panose="020B0502020202020204" pitchFamily="34" charset="0"/>
              </a:rPr>
              <a:t>data exchange</a:t>
            </a:r>
          </a:p>
          <a:p>
            <a:pPr>
              <a:spcAft>
                <a:spcPts val="1059"/>
              </a:spcAft>
              <a:buClr>
                <a:srgbClr val="60A19B"/>
              </a:buClr>
            </a:pPr>
            <a:endParaRPr lang="en-US" sz="2294" kern="0" dirty="0">
              <a:solidFill>
                <a:sysClr val="windowText" lastClr="000000"/>
              </a:solidFill>
              <a:latin typeface="Century Gothic" panose="020B0502020202020204" pitchFamily="34" charset="0"/>
            </a:endParaRPr>
          </a:p>
          <a:p>
            <a:pPr marL="706008" lvl="1" indent="-302575">
              <a:buClr>
                <a:srgbClr val="60A19B"/>
              </a:buClr>
              <a:buFont typeface="Arial" charset="0"/>
              <a:buChar char="•"/>
            </a:pPr>
            <a:endParaRPr lang="en-US" sz="2294" kern="0" dirty="0">
              <a:solidFill>
                <a:sysClr val="windowText" lastClr="000000"/>
              </a:solidFill>
              <a:latin typeface="Century Gothic" panose="020B0502020202020204" pitchFamily="34" charset="0"/>
            </a:endParaRPr>
          </a:p>
        </p:txBody>
      </p:sp>
      <p:pic>
        <p:nvPicPr>
          <p:cNvPr id="5" name="Picture 4">
            <a:extLst>
              <a:ext uri="{FF2B5EF4-FFF2-40B4-BE49-F238E27FC236}">
                <a16:creationId xmlns:a16="http://schemas.microsoft.com/office/drawing/2014/main" id="{2A3BACD0-66A2-4416-9B41-E13E0A61CC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2018245"/>
            <a:ext cx="2717342" cy="3840510"/>
          </a:xfrm>
          <a:prstGeom prst="rect">
            <a:avLst/>
          </a:prstGeom>
          <a:ln w="3175">
            <a:solidFill>
              <a:schemeClr val="tx1"/>
            </a:solidFill>
          </a:ln>
        </p:spPr>
      </p:pic>
      <p:sp>
        <p:nvSpPr>
          <p:cNvPr id="6" name="Text Placeholder 3">
            <a:extLst>
              <a:ext uri="{FF2B5EF4-FFF2-40B4-BE49-F238E27FC236}">
                <a16:creationId xmlns:a16="http://schemas.microsoft.com/office/drawing/2014/main" id="{BAC0BF71-8A3E-4779-A028-3D8E195477CE}"/>
              </a:ext>
            </a:extLst>
          </p:cNvPr>
          <p:cNvSpPr txBox="1">
            <a:spLocks/>
          </p:cNvSpPr>
          <p:nvPr/>
        </p:nvSpPr>
        <p:spPr>
          <a:xfrm>
            <a:off x="682436" y="962828"/>
            <a:ext cx="9223564" cy="738718"/>
          </a:xfrm>
          <a:prstGeom prst="rect">
            <a:avLst/>
          </a:prstGeom>
        </p:spPr>
        <p:txBody>
          <a:bodyPr/>
          <a:lstStyle>
            <a:lvl1pPr marL="0" eaLnBrk="1" hangingPunct="1">
              <a:defRPr sz="4400">
                <a:solidFill>
                  <a:srgbClr val="2B1533"/>
                </a:solidFill>
                <a:latin typeface="Century Gothic" charset="0"/>
                <a:ea typeface="Century Gothic" charset="0"/>
                <a:cs typeface="Century Gothic"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3883" kern="0" dirty="0"/>
              <a:t>Roadmap of the way forward</a:t>
            </a:r>
          </a:p>
        </p:txBody>
      </p:sp>
    </p:spTree>
    <p:extLst>
      <p:ext uri="{BB962C8B-B14F-4D97-AF65-F5344CB8AC3E}">
        <p14:creationId xmlns:p14="http://schemas.microsoft.com/office/powerpoint/2010/main" val="3842648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Text Placeholder 2"/>
          <p:cNvSpPr>
            <a:spLocks noGrp="1"/>
          </p:cNvSpPr>
          <p:nvPr>
            <p:ph type="body" sz="quarter" idx="10"/>
          </p:nvPr>
        </p:nvSpPr>
        <p:spPr>
          <a:xfrm>
            <a:off x="681024" y="1143000"/>
            <a:ext cx="10217885" cy="2286000"/>
          </a:xfrm>
        </p:spPr>
        <p:txBody>
          <a:bodyPr/>
          <a:lstStyle/>
          <a:p>
            <a:pPr>
              <a:spcAft>
                <a:spcPts val="1588"/>
              </a:spcAft>
            </a:pPr>
            <a:r>
              <a:rPr lang="en-US" sz="2824" dirty="0">
                <a:solidFill>
                  <a:srgbClr val="1E1860"/>
                </a:solidFill>
              </a:rPr>
              <a:t>HIS Strengthening Resource Center</a:t>
            </a:r>
            <a:r>
              <a:rPr lang="en-US" sz="2824" dirty="0"/>
              <a:t> </a:t>
            </a:r>
          </a:p>
          <a:p>
            <a:pPr marL="403433" indent="-403433">
              <a:spcAft>
                <a:spcPts val="1588"/>
              </a:spcAft>
              <a:buFont typeface="Arial" panose="020B0604020202020204" pitchFamily="34" charset="0"/>
              <a:buChar char="•"/>
            </a:pPr>
            <a:endParaRPr lang="en-US" sz="2824" dirty="0"/>
          </a:p>
          <a:p>
            <a:pPr marL="403433" indent="-403433">
              <a:spcAft>
                <a:spcPts val="1588"/>
              </a:spcAft>
              <a:buFont typeface="Arial" panose="020B0604020202020204" pitchFamily="34" charset="0"/>
              <a:buChar char="•"/>
            </a:pPr>
            <a:endParaRPr lang="en-US" sz="2824" dirty="0"/>
          </a:p>
          <a:p>
            <a:pPr marL="403433" indent="-403433">
              <a:spcAft>
                <a:spcPts val="1588"/>
              </a:spcAft>
              <a:buFont typeface="Arial" panose="020B0604020202020204" pitchFamily="34" charset="0"/>
              <a:buChar char="•"/>
            </a:pPr>
            <a:endParaRPr lang="en-US" sz="2824" dirty="0"/>
          </a:p>
          <a:p>
            <a:pPr marL="403433" indent="-403433">
              <a:spcAft>
                <a:spcPts val="1588"/>
              </a:spcAft>
              <a:buFont typeface="Arial" panose="020B0604020202020204" pitchFamily="34" charset="0"/>
              <a:buChar char="•"/>
            </a:pPr>
            <a:endParaRPr lang="en-US" sz="2824" dirty="0"/>
          </a:p>
          <a:p>
            <a:pPr marL="403433" indent="-403433">
              <a:spcAft>
                <a:spcPts val="1588"/>
              </a:spcAft>
              <a:buFont typeface="Arial" panose="020B0604020202020204" pitchFamily="34" charset="0"/>
              <a:buChar char="•"/>
            </a:pPr>
            <a:endParaRPr lang="en-US" sz="2824" dirty="0"/>
          </a:p>
          <a:p>
            <a:pPr marL="403433" indent="-403433">
              <a:spcAft>
                <a:spcPts val="1588"/>
              </a:spcAft>
              <a:buFont typeface="Arial" panose="020B0604020202020204" pitchFamily="34" charset="0"/>
              <a:buChar char="•"/>
            </a:pPr>
            <a:endParaRPr lang="en-US" sz="2824" dirty="0"/>
          </a:p>
          <a:p>
            <a:pPr marL="403433" indent="-403433">
              <a:spcAft>
                <a:spcPts val="1588"/>
              </a:spcAft>
              <a:buFont typeface="Arial" panose="020B0604020202020204" pitchFamily="34" charset="0"/>
              <a:buChar char="•"/>
            </a:pPr>
            <a:endParaRPr lang="en-US" sz="2824" dirty="0"/>
          </a:p>
          <a:p>
            <a:pPr marL="403433" indent="-403433">
              <a:spcAft>
                <a:spcPts val="1588"/>
              </a:spcAft>
              <a:buFont typeface="Arial" panose="020B0604020202020204" pitchFamily="34" charset="0"/>
              <a:buChar char="•"/>
            </a:pPr>
            <a:endParaRPr lang="en-US" sz="2824" dirty="0"/>
          </a:p>
          <a:p>
            <a:pPr>
              <a:spcAft>
                <a:spcPts val="1588"/>
              </a:spcAft>
            </a:pPr>
            <a:endParaRPr lang="en-US" sz="2824" dirty="0"/>
          </a:p>
          <a:p>
            <a:pPr marL="403433" indent="-403433">
              <a:buFont typeface="Arial" panose="020B0604020202020204" pitchFamily="34" charset="0"/>
              <a:buChar char="•"/>
            </a:pPr>
            <a:endParaRPr lang="en-US" sz="3177" dirty="0"/>
          </a:p>
        </p:txBody>
      </p:sp>
      <p:sp>
        <p:nvSpPr>
          <p:cNvPr id="4" name="TextBox 3"/>
          <p:cNvSpPr txBox="1"/>
          <p:nvPr/>
        </p:nvSpPr>
        <p:spPr>
          <a:xfrm>
            <a:off x="1643431" y="6212051"/>
            <a:ext cx="7455215" cy="336695"/>
          </a:xfrm>
          <a:prstGeom prst="rect">
            <a:avLst/>
          </a:prstGeom>
          <a:noFill/>
        </p:spPr>
        <p:txBody>
          <a:bodyPr wrap="square" rtlCol="0">
            <a:spAutoFit/>
          </a:bodyPr>
          <a:lstStyle/>
          <a:p>
            <a:pPr defTabSz="806867">
              <a:defRPr/>
            </a:pPr>
            <a:r>
              <a:rPr lang="en-US" sz="1600" u="sng" dirty="0">
                <a:solidFill>
                  <a:srgbClr val="2B1632"/>
                </a:solidFill>
                <a:latin typeface="Century Gothic" panose="020B0502020202020204" pitchFamily="34" charset="0"/>
              </a:rPr>
              <a:t>https://www.measureevaluation.org/his-strengthening-resource-center</a:t>
            </a:r>
          </a:p>
        </p:txBody>
      </p:sp>
      <p:pic>
        <p:nvPicPr>
          <p:cNvPr id="5" name="Picture 4"/>
          <p:cNvPicPr>
            <a:picLocks noChangeAspect="1"/>
          </p:cNvPicPr>
          <p:nvPr/>
        </p:nvPicPr>
        <p:blipFill rotWithShape="1">
          <a:blip r:embed="rId2"/>
          <a:srcRect b="5023"/>
          <a:stretch/>
        </p:blipFill>
        <p:spPr>
          <a:xfrm>
            <a:off x="791784" y="1766047"/>
            <a:ext cx="9219006" cy="4239409"/>
          </a:xfrm>
          <a:prstGeom prst="rect">
            <a:avLst/>
          </a:prstGeom>
          <a:ln w="3175">
            <a:solidFill>
              <a:schemeClr val="tx1"/>
            </a:solidFill>
          </a:ln>
        </p:spPr>
      </p:pic>
    </p:spTree>
    <p:extLst>
      <p:ext uri="{BB962C8B-B14F-4D97-AF65-F5344CB8AC3E}">
        <p14:creationId xmlns:p14="http://schemas.microsoft.com/office/powerpoint/2010/main" val="2679440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488A86-1277-4A07-8414-8EC423806E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837" b="61"/>
          <a:stretch/>
        </p:blipFill>
        <p:spPr>
          <a:xfrm>
            <a:off x="0" y="0"/>
            <a:ext cx="12199466" cy="5207431"/>
          </a:xfrm>
          <a:prstGeom prst="rect">
            <a:avLst/>
          </a:prstGeom>
        </p:spPr>
      </p:pic>
      <p:sp>
        <p:nvSpPr>
          <p:cNvPr id="3" name="TextBox 2">
            <a:extLst>
              <a:ext uri="{FF2B5EF4-FFF2-40B4-BE49-F238E27FC236}">
                <a16:creationId xmlns:a16="http://schemas.microsoft.com/office/drawing/2014/main" id="{9F7BA6EA-7358-4E37-82F4-DB944E91B5C6}"/>
              </a:ext>
            </a:extLst>
          </p:cNvPr>
          <p:cNvSpPr txBox="1"/>
          <p:nvPr/>
        </p:nvSpPr>
        <p:spPr>
          <a:xfrm>
            <a:off x="370384" y="5586560"/>
            <a:ext cx="2605271" cy="877163"/>
          </a:xfrm>
          <a:prstGeom prst="rect">
            <a:avLst/>
          </a:prstGeom>
          <a:noFill/>
        </p:spPr>
        <p:txBody>
          <a:bodyPr wrap="square" rtlCol="0">
            <a:spAutoFit/>
          </a:bodyPr>
          <a:lstStyle/>
          <a:p>
            <a:r>
              <a:rPr lang="en-US" sz="1700" b="1" dirty="0">
                <a:latin typeface="Century Gothic" panose="020B0502020202020204" pitchFamily="34" charset="0"/>
              </a:rPr>
              <a:t>Global, five-year, $232M </a:t>
            </a:r>
            <a:r>
              <a:rPr lang="en-US" sz="1700" dirty="0">
                <a:latin typeface="Century Gothic" panose="020B0502020202020204" pitchFamily="34" charset="0"/>
              </a:rPr>
              <a:t>cooperative agreement</a:t>
            </a:r>
            <a:endParaRPr lang="en-US" sz="1700" dirty="0"/>
          </a:p>
        </p:txBody>
      </p:sp>
      <p:cxnSp>
        <p:nvCxnSpPr>
          <p:cNvPr id="16" name="Straight Connector 15">
            <a:extLst>
              <a:ext uri="{FF2B5EF4-FFF2-40B4-BE49-F238E27FC236}">
                <a16:creationId xmlns:a16="http://schemas.microsoft.com/office/drawing/2014/main" id="{5BFE1741-2E26-6342-A880-BE57E1AF8847}"/>
              </a:ext>
            </a:extLst>
          </p:cNvPr>
          <p:cNvCxnSpPr>
            <a:cxnSpLocks/>
          </p:cNvCxnSpPr>
          <p:nvPr/>
        </p:nvCxnSpPr>
        <p:spPr>
          <a:xfrm flipV="1">
            <a:off x="3022924" y="5548395"/>
            <a:ext cx="0" cy="915328"/>
          </a:xfrm>
          <a:prstGeom prst="line">
            <a:avLst/>
          </a:prstGeom>
          <a:ln w="28575">
            <a:solidFill>
              <a:srgbClr val="60A19B"/>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83DBAA5-5D84-D84E-9F48-4C8D66F73DC9}"/>
              </a:ext>
            </a:extLst>
          </p:cNvPr>
          <p:cNvSpPr txBox="1"/>
          <p:nvPr/>
        </p:nvSpPr>
        <p:spPr>
          <a:xfrm>
            <a:off x="3170555" y="5548394"/>
            <a:ext cx="3193118" cy="877163"/>
          </a:xfrm>
          <a:prstGeom prst="rect">
            <a:avLst/>
          </a:prstGeom>
          <a:noFill/>
        </p:spPr>
        <p:txBody>
          <a:bodyPr wrap="square" rtlCol="0">
            <a:spAutoFit/>
          </a:bodyPr>
          <a:lstStyle/>
          <a:p>
            <a:r>
              <a:rPr lang="en-US" sz="1700" b="1" dirty="0">
                <a:latin typeface="Century Gothic" panose="020B0502020202020204" pitchFamily="34" charset="0"/>
              </a:rPr>
              <a:t>6 partners, </a:t>
            </a:r>
            <a:r>
              <a:rPr lang="en-US" sz="1700" dirty="0">
                <a:latin typeface="Century Gothic" panose="020B0502020202020204" pitchFamily="34" charset="0"/>
              </a:rPr>
              <a:t>led by the University of North Carolina at Chapel Hill (UNC)</a:t>
            </a:r>
            <a:endParaRPr lang="en-US" sz="1700" dirty="0"/>
          </a:p>
        </p:txBody>
      </p:sp>
      <p:cxnSp>
        <p:nvCxnSpPr>
          <p:cNvPr id="18" name="Straight Connector 17">
            <a:extLst>
              <a:ext uri="{FF2B5EF4-FFF2-40B4-BE49-F238E27FC236}">
                <a16:creationId xmlns:a16="http://schemas.microsoft.com/office/drawing/2014/main" id="{D9460CD1-2828-CA4F-ACAC-3246F9C05C3E}"/>
              </a:ext>
            </a:extLst>
          </p:cNvPr>
          <p:cNvCxnSpPr>
            <a:cxnSpLocks/>
          </p:cNvCxnSpPr>
          <p:nvPr/>
        </p:nvCxnSpPr>
        <p:spPr>
          <a:xfrm flipV="1">
            <a:off x="6267703" y="5548395"/>
            <a:ext cx="0" cy="915328"/>
          </a:xfrm>
          <a:prstGeom prst="line">
            <a:avLst/>
          </a:prstGeom>
          <a:ln w="28575">
            <a:solidFill>
              <a:srgbClr val="60A19B"/>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87C3FFE-0F46-6E4B-B0EA-6A04E3E84100}"/>
              </a:ext>
            </a:extLst>
          </p:cNvPr>
          <p:cNvSpPr txBox="1"/>
          <p:nvPr/>
        </p:nvSpPr>
        <p:spPr>
          <a:xfrm>
            <a:off x="6363673" y="5548394"/>
            <a:ext cx="5800726" cy="877163"/>
          </a:xfrm>
          <a:prstGeom prst="rect">
            <a:avLst/>
          </a:prstGeom>
          <a:noFill/>
        </p:spPr>
        <p:txBody>
          <a:bodyPr wrap="square" rtlCol="0">
            <a:spAutoFit/>
          </a:bodyPr>
          <a:lstStyle/>
          <a:p>
            <a:r>
              <a:rPr lang="en-US" sz="1700" b="1" dirty="0">
                <a:latin typeface="Century Gothic" panose="020B0502020202020204" pitchFamily="34" charset="0"/>
              </a:rPr>
              <a:t>Strategic objective</a:t>
            </a:r>
            <a:br>
              <a:rPr lang="en-US" sz="1700" dirty="0">
                <a:latin typeface="Century Gothic" panose="020B0502020202020204" pitchFamily="34" charset="0"/>
              </a:rPr>
            </a:br>
            <a:r>
              <a:rPr lang="en-US" sz="1700" dirty="0">
                <a:latin typeface="Century Gothic" panose="020B0502020202020204" pitchFamily="34" charset="0"/>
              </a:rPr>
              <a:t>Strengthen capacity in developing countries to gather, interpret, and use data to improve health</a:t>
            </a:r>
            <a:endParaRPr lang="en-US" sz="1700" dirty="0"/>
          </a:p>
        </p:txBody>
      </p:sp>
    </p:spTree>
    <p:extLst>
      <p:ext uri="{BB962C8B-B14F-4D97-AF65-F5344CB8AC3E}">
        <p14:creationId xmlns:p14="http://schemas.microsoft.com/office/powerpoint/2010/main" val="2363195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1AAB10-4B43-4AEA-9066-EA6F332782C2}"/>
              </a:ext>
            </a:extLst>
          </p:cNvPr>
          <p:cNvSpPr/>
          <p:nvPr/>
        </p:nvSpPr>
        <p:spPr>
          <a:xfrm>
            <a:off x="0" y="3428999"/>
            <a:ext cx="12188825" cy="3480923"/>
          </a:xfrm>
          <a:prstGeom prst="rect">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7" name="Rectangle 6">
            <a:extLst>
              <a:ext uri="{FF2B5EF4-FFF2-40B4-BE49-F238E27FC236}">
                <a16:creationId xmlns:a16="http://schemas.microsoft.com/office/drawing/2014/main" id="{EEA8524F-8458-4A7B-87DF-119A1E608E3F}"/>
              </a:ext>
            </a:extLst>
          </p:cNvPr>
          <p:cNvSpPr/>
          <p:nvPr/>
        </p:nvSpPr>
        <p:spPr>
          <a:xfrm>
            <a:off x="1" y="0"/>
            <a:ext cx="12188824" cy="3563471"/>
          </a:xfrm>
          <a:prstGeom prst="rect">
            <a:avLst/>
          </a:prstGeom>
          <a:solidFill>
            <a:srgbClr val="2B1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8" name="Oval 7">
            <a:extLst>
              <a:ext uri="{FF2B5EF4-FFF2-40B4-BE49-F238E27FC236}">
                <a16:creationId xmlns:a16="http://schemas.microsoft.com/office/drawing/2014/main" id="{8C95D1E8-C6AE-41BC-9910-39B11C884928}"/>
              </a:ext>
            </a:extLst>
          </p:cNvPr>
          <p:cNvSpPr/>
          <p:nvPr/>
        </p:nvSpPr>
        <p:spPr>
          <a:xfrm>
            <a:off x="9349987" y="2218765"/>
            <a:ext cx="276233" cy="251342"/>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9" name="Oval 8">
            <a:extLst>
              <a:ext uri="{FF2B5EF4-FFF2-40B4-BE49-F238E27FC236}">
                <a16:creationId xmlns:a16="http://schemas.microsoft.com/office/drawing/2014/main" id="{E12B2728-C8DB-4EA7-AF8F-0F40D97FE699}"/>
              </a:ext>
            </a:extLst>
          </p:cNvPr>
          <p:cNvSpPr/>
          <p:nvPr/>
        </p:nvSpPr>
        <p:spPr>
          <a:xfrm>
            <a:off x="6632294" y="1344706"/>
            <a:ext cx="1949824" cy="1949824"/>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10" name="Oval 9">
            <a:extLst>
              <a:ext uri="{FF2B5EF4-FFF2-40B4-BE49-F238E27FC236}">
                <a16:creationId xmlns:a16="http://schemas.microsoft.com/office/drawing/2014/main" id="{8C3DF9F7-5CFD-49DE-AA7B-C400DB73218B}"/>
              </a:ext>
            </a:extLst>
          </p:cNvPr>
          <p:cNvSpPr/>
          <p:nvPr/>
        </p:nvSpPr>
        <p:spPr>
          <a:xfrm>
            <a:off x="8551022" y="1023843"/>
            <a:ext cx="1143000" cy="1143000"/>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11" name="object 8">
            <a:extLst>
              <a:ext uri="{FF2B5EF4-FFF2-40B4-BE49-F238E27FC236}">
                <a16:creationId xmlns:a16="http://schemas.microsoft.com/office/drawing/2014/main" id="{BA95BDA4-F241-4EDE-9D2F-0C935E0A0687}"/>
              </a:ext>
            </a:extLst>
          </p:cNvPr>
          <p:cNvSpPr txBox="1"/>
          <p:nvPr/>
        </p:nvSpPr>
        <p:spPr>
          <a:xfrm>
            <a:off x="1419868" y="3873726"/>
            <a:ext cx="8629313" cy="1885131"/>
          </a:xfrm>
          <a:prstGeom prst="rect">
            <a:avLst/>
          </a:prstGeom>
        </p:spPr>
        <p:txBody>
          <a:bodyPr vert="horz" wrap="square" lIns="0" tIns="0" rIns="0" bIns="0" rtlCol="0">
            <a:spAutoFit/>
          </a:bodyPr>
          <a:lstStyle/>
          <a:p>
            <a:pPr marL="11206">
              <a:lnSpc>
                <a:spcPts val="4853"/>
              </a:lnSpc>
            </a:pPr>
            <a:r>
              <a:rPr lang="en-US" sz="4412" dirty="0">
                <a:solidFill>
                  <a:schemeClr val="bg1"/>
                </a:solidFill>
                <a:latin typeface="Century Gothic" charset="0"/>
                <a:ea typeface="Century Gothic" charset="0"/>
                <a:cs typeface="Century Gothic" charset="0"/>
              </a:rPr>
              <a:t>Strengthening routine health information systems contributes to epidemic control</a:t>
            </a:r>
          </a:p>
        </p:txBody>
      </p:sp>
      <p:sp>
        <p:nvSpPr>
          <p:cNvPr id="12" name="object 8">
            <a:extLst>
              <a:ext uri="{FF2B5EF4-FFF2-40B4-BE49-F238E27FC236}">
                <a16:creationId xmlns:a16="http://schemas.microsoft.com/office/drawing/2014/main" id="{7431F03E-1600-4CCD-B735-0FA42C21A85B}"/>
              </a:ext>
            </a:extLst>
          </p:cNvPr>
          <p:cNvSpPr txBox="1"/>
          <p:nvPr/>
        </p:nvSpPr>
        <p:spPr>
          <a:xfrm>
            <a:off x="1419868" y="611681"/>
            <a:ext cx="8068235" cy="1461939"/>
          </a:xfrm>
          <a:prstGeom prst="rect">
            <a:avLst/>
          </a:prstGeom>
        </p:spPr>
        <p:txBody>
          <a:bodyPr vert="horz" wrap="square" lIns="0" tIns="0" rIns="0" bIns="0" rtlCol="0">
            <a:spAutoFit/>
          </a:bodyPr>
          <a:lstStyle/>
          <a:p>
            <a:pPr marL="11206">
              <a:lnSpc>
                <a:spcPts val="5731"/>
              </a:lnSpc>
            </a:pPr>
            <a:r>
              <a:rPr lang="en-US" sz="4765" b="1" dirty="0">
                <a:solidFill>
                  <a:srgbClr val="A29CC0"/>
                </a:solidFill>
                <a:latin typeface="Century Gothic" charset="0"/>
                <a:ea typeface="Century Gothic" charset="0"/>
                <a:cs typeface="Century Gothic" charset="0"/>
              </a:rPr>
              <a:t>Measuring </a:t>
            </a:r>
          </a:p>
          <a:p>
            <a:pPr marL="11206">
              <a:lnSpc>
                <a:spcPts val="5731"/>
              </a:lnSpc>
            </a:pPr>
            <a:r>
              <a:rPr lang="en-US" sz="4765" b="1" dirty="0">
                <a:solidFill>
                  <a:srgbClr val="A29CC0"/>
                </a:solidFill>
                <a:latin typeface="Century Gothic" charset="0"/>
                <a:ea typeface="Century Gothic" charset="0"/>
                <a:cs typeface="Century Gothic" charset="0"/>
              </a:rPr>
              <a:t>what counts</a:t>
            </a:r>
            <a:endParaRPr lang="en-US" sz="4765" dirty="0">
              <a:solidFill>
                <a:srgbClr val="A29CC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565219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07A575-5C71-4B40-AE80-45E0C881281D}"/>
              </a:ext>
            </a:extLst>
          </p:cNvPr>
          <p:cNvSpPr>
            <a:spLocks noGrp="1"/>
          </p:cNvSpPr>
          <p:nvPr>
            <p:ph type="body" sz="quarter" idx="12"/>
          </p:nvPr>
        </p:nvSpPr>
        <p:spPr>
          <a:xfrm>
            <a:off x="681025" y="1743915"/>
            <a:ext cx="9453575" cy="4382565"/>
          </a:xfrm>
        </p:spPr>
        <p:txBody>
          <a:bodyPr/>
          <a:lstStyle/>
          <a:p>
            <a:pPr marL="342900" indent="-342900">
              <a:spcAft>
                <a:spcPts val="1200"/>
              </a:spcAft>
              <a:buClr>
                <a:srgbClr val="60A19B"/>
              </a:buClr>
              <a:buFont typeface="Arial" panose="020B0604020202020204" pitchFamily="34" charset="0"/>
              <a:buChar char="•"/>
            </a:pPr>
            <a:r>
              <a:rPr lang="en-US" dirty="0"/>
              <a:t>Review definition of RHIS and provide description of what types of RHIS data are collected for HIV</a:t>
            </a:r>
          </a:p>
          <a:p>
            <a:pPr marL="342900" indent="-342900">
              <a:spcAft>
                <a:spcPts val="1200"/>
              </a:spcAft>
              <a:buClr>
                <a:srgbClr val="60A19B"/>
              </a:buClr>
              <a:buFont typeface="Arial" panose="020B0604020202020204" pitchFamily="34" charset="0"/>
              <a:buChar char="•"/>
            </a:pPr>
            <a:r>
              <a:rPr lang="en-US" dirty="0"/>
              <a:t>Provide short country examples for how PEPFAR countries have benefitted from PEPFAR investments in national RHIS systems</a:t>
            </a:r>
          </a:p>
          <a:p>
            <a:pPr marL="342900" indent="-342900">
              <a:spcAft>
                <a:spcPts val="1200"/>
              </a:spcAft>
              <a:buClr>
                <a:srgbClr val="60A19B"/>
              </a:buClr>
              <a:buFont typeface="Arial" panose="020B0604020202020204" pitchFamily="34" charset="0"/>
              <a:buChar char="•"/>
            </a:pPr>
            <a:r>
              <a:rPr lang="en-US" dirty="0"/>
              <a:t>Discuss an in-depth example of how Côte D’Ivoire has used strengthened RHIS to advance HIV program outcomes</a:t>
            </a:r>
          </a:p>
        </p:txBody>
      </p:sp>
      <p:sp>
        <p:nvSpPr>
          <p:cNvPr id="3" name="Title 2">
            <a:extLst>
              <a:ext uri="{FF2B5EF4-FFF2-40B4-BE49-F238E27FC236}">
                <a16:creationId xmlns:a16="http://schemas.microsoft.com/office/drawing/2014/main" id="{FCA23841-F62F-4608-8B25-819E7EA81E2E}"/>
              </a:ext>
            </a:extLst>
          </p:cNvPr>
          <p:cNvSpPr>
            <a:spLocks noGrp="1"/>
          </p:cNvSpPr>
          <p:nvPr>
            <p:ph type="title"/>
          </p:nvPr>
        </p:nvSpPr>
        <p:spPr/>
        <p:txBody>
          <a:bodyPr/>
          <a:lstStyle/>
          <a:p>
            <a:r>
              <a:rPr lang="en-US" dirty="0"/>
              <a:t>Strengthening RHIS for HIV</a:t>
            </a:r>
          </a:p>
        </p:txBody>
      </p:sp>
    </p:spTree>
    <p:extLst>
      <p:ext uri="{BB962C8B-B14F-4D97-AF65-F5344CB8AC3E}">
        <p14:creationId xmlns:p14="http://schemas.microsoft.com/office/powerpoint/2010/main" val="2100216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C4AF79-50ED-49CA-8A11-BD56EF19C2D7}"/>
              </a:ext>
            </a:extLst>
          </p:cNvPr>
          <p:cNvSpPr>
            <a:spLocks noGrp="1"/>
          </p:cNvSpPr>
          <p:nvPr>
            <p:ph type="title"/>
          </p:nvPr>
        </p:nvSpPr>
        <p:spPr>
          <a:xfrm>
            <a:off x="609601" y="323659"/>
            <a:ext cx="10571821" cy="1008529"/>
          </a:xfrm>
        </p:spPr>
        <p:txBody>
          <a:bodyPr/>
          <a:lstStyle/>
          <a:p>
            <a:r>
              <a:rPr lang="en-US" dirty="0"/>
              <a:t>Related terms</a:t>
            </a:r>
          </a:p>
        </p:txBody>
      </p:sp>
      <p:sp>
        <p:nvSpPr>
          <p:cNvPr id="10" name="Text Placeholder 8">
            <a:extLst>
              <a:ext uri="{FF2B5EF4-FFF2-40B4-BE49-F238E27FC236}">
                <a16:creationId xmlns:a16="http://schemas.microsoft.com/office/drawing/2014/main" id="{52E3D723-5233-B949-8B03-5FE0D295E3EC}"/>
              </a:ext>
            </a:extLst>
          </p:cNvPr>
          <p:cNvSpPr txBox="1">
            <a:spLocks/>
          </p:cNvSpPr>
          <p:nvPr/>
        </p:nvSpPr>
        <p:spPr>
          <a:xfrm>
            <a:off x="703055" y="3020209"/>
            <a:ext cx="9662160" cy="3025588"/>
          </a:xfrm>
          <a:prstGeom prst="rect">
            <a:avLst/>
          </a:prstGeom>
        </p:spPr>
        <p:txBody>
          <a:bodyPr/>
          <a:lstStyle>
            <a:lvl1pPr marL="0" eaLnBrk="1" hangingPunct="1">
              <a:defRPr sz="2471">
                <a:solidFill>
                  <a:schemeClr val="tx1"/>
                </a:solidFill>
                <a:latin typeface="Century Gothic" charset="0"/>
                <a:ea typeface="Century Gothic" charset="0"/>
                <a:cs typeface="Century Gothic" charset="0"/>
              </a:defRPr>
            </a:lvl1pPr>
            <a:lvl2pPr marL="706008" indent="-302575" eaLnBrk="1" hangingPunct="1">
              <a:buFont typeface="Arial" panose="020B0604020202020204" pitchFamily="34" charset="0"/>
              <a:buChar char="•"/>
              <a:defRPr sz="2118" baseline="0">
                <a:latin typeface="Century Gothic" charset="0"/>
                <a:ea typeface="Century Gothic" charset="0"/>
                <a:cs typeface="Century Gothic" charset="0"/>
              </a:defRPr>
            </a:lvl2pPr>
            <a:lvl3pPr marL="1059012" indent="-252146" eaLnBrk="1" hangingPunct="1">
              <a:buFont typeface="Arial" panose="020B0604020202020204" pitchFamily="34" charset="0"/>
              <a:buChar char="•"/>
              <a:defRPr>
                <a:latin typeface="Century Gothic" charset="0"/>
                <a:ea typeface="Century Gothic" charset="0"/>
                <a:cs typeface="Century Gothic" charset="0"/>
              </a:defRPr>
            </a:lvl3pPr>
            <a:lvl4pPr marL="1210300" eaLnBrk="1" hangingPunct="1">
              <a:defRPr>
                <a:latin typeface="+mn-lt"/>
                <a:ea typeface="+mn-ea"/>
                <a:cs typeface="+mn-cs"/>
              </a:defRPr>
            </a:lvl4pPr>
            <a:lvl5pPr marL="1613733" eaLnBrk="1" hangingPunct="1">
              <a:defRPr>
                <a:latin typeface="+mn-lt"/>
                <a:ea typeface="+mn-ea"/>
                <a:cs typeface="+mn-cs"/>
              </a:defRPr>
            </a:lvl5pPr>
            <a:lvl6pPr marL="2017166" eaLnBrk="1" hangingPunct="1">
              <a:defRPr>
                <a:latin typeface="+mn-lt"/>
                <a:ea typeface="+mn-ea"/>
                <a:cs typeface="+mn-cs"/>
              </a:defRPr>
            </a:lvl6pPr>
            <a:lvl7pPr marL="2420600" eaLnBrk="1" hangingPunct="1">
              <a:defRPr>
                <a:latin typeface="+mn-lt"/>
                <a:ea typeface="+mn-ea"/>
                <a:cs typeface="+mn-cs"/>
              </a:defRPr>
            </a:lvl7pPr>
            <a:lvl8pPr marL="2824033" eaLnBrk="1" hangingPunct="1">
              <a:defRPr>
                <a:latin typeface="+mn-lt"/>
                <a:ea typeface="+mn-ea"/>
                <a:cs typeface="+mn-cs"/>
              </a:defRPr>
            </a:lvl8pPr>
            <a:lvl9pPr marL="3227466" eaLnBrk="1" hangingPunct="1">
              <a:defRPr>
                <a:latin typeface="+mn-lt"/>
                <a:ea typeface="+mn-ea"/>
                <a:cs typeface="+mn-cs"/>
              </a:defRPr>
            </a:lvl9pPr>
          </a:lstStyle>
          <a:p>
            <a:pPr>
              <a:lnSpc>
                <a:spcPts val="2600"/>
              </a:lnSpc>
            </a:pPr>
            <a:r>
              <a:rPr lang="en-US" sz="1941" b="1" kern="0" dirty="0">
                <a:solidFill>
                  <a:srgbClr val="60A19B"/>
                </a:solidFill>
              </a:rPr>
              <a:t>Health management information system(s) (HMIS): </a:t>
            </a:r>
          </a:p>
          <a:p>
            <a:pPr>
              <a:lnSpc>
                <a:spcPts val="2600"/>
              </a:lnSpc>
            </a:pPr>
            <a:r>
              <a:rPr lang="en-US" sz="1941" kern="0" dirty="0"/>
              <a:t>Often used interchangeably with RHIS, though an HMIS may not include data on disease or health outcomes. An HMIS is a data collection system designed to support planning, management, and decision making in health facilities and organizations.</a:t>
            </a:r>
          </a:p>
          <a:p>
            <a:pPr>
              <a:lnSpc>
                <a:spcPts val="2600"/>
              </a:lnSpc>
            </a:pPr>
            <a:endParaRPr lang="en-US" sz="1941" kern="0" dirty="0"/>
          </a:p>
          <a:p>
            <a:pPr>
              <a:lnSpc>
                <a:spcPts val="2600"/>
              </a:lnSpc>
            </a:pPr>
            <a:r>
              <a:rPr lang="en-US" sz="1941" b="1" kern="0" dirty="0">
                <a:solidFill>
                  <a:srgbClr val="60A19B"/>
                </a:solidFill>
              </a:rPr>
              <a:t>Community-based health information system(s) (CHIS or CBIS): </a:t>
            </a:r>
            <a:r>
              <a:rPr lang="en-US" sz="1941" kern="0" dirty="0">
                <a:solidFill>
                  <a:srgbClr val="60A19B"/>
                </a:solidFill>
              </a:rPr>
              <a:t> </a:t>
            </a:r>
          </a:p>
          <a:p>
            <a:pPr>
              <a:lnSpc>
                <a:spcPts val="2600"/>
              </a:lnSpc>
            </a:pPr>
            <a:r>
              <a:rPr lang="en-US" sz="1941" kern="0" dirty="0"/>
              <a:t>Data collected from a community (not clinical) health setting. Communities may be linked to a facility or a district.</a:t>
            </a:r>
          </a:p>
          <a:p>
            <a:pPr>
              <a:lnSpc>
                <a:spcPts val="2600"/>
              </a:lnSpc>
            </a:pPr>
            <a:endParaRPr lang="en-US" sz="1941" kern="0" dirty="0"/>
          </a:p>
          <a:p>
            <a:pPr>
              <a:lnSpc>
                <a:spcPts val="2600"/>
              </a:lnSpc>
            </a:pPr>
            <a:endParaRPr lang="en-US" sz="1941" kern="0" dirty="0"/>
          </a:p>
        </p:txBody>
      </p:sp>
      <p:sp>
        <p:nvSpPr>
          <p:cNvPr id="12" name="Rectangle 11">
            <a:extLst>
              <a:ext uri="{FF2B5EF4-FFF2-40B4-BE49-F238E27FC236}">
                <a16:creationId xmlns:a16="http://schemas.microsoft.com/office/drawing/2014/main" id="{CF37741E-00F7-6F4E-8E12-3D6A5FEA76B2}"/>
              </a:ext>
            </a:extLst>
          </p:cNvPr>
          <p:cNvSpPr/>
          <p:nvPr/>
        </p:nvSpPr>
        <p:spPr>
          <a:xfrm>
            <a:off x="703055" y="1445047"/>
            <a:ext cx="10061764" cy="1399550"/>
          </a:xfrm>
          <a:prstGeom prst="rect">
            <a:avLst/>
          </a:prstGeom>
        </p:spPr>
        <p:txBody>
          <a:bodyPr wrap="square">
            <a:spAutoFit/>
          </a:bodyPr>
          <a:lstStyle/>
          <a:p>
            <a:pPr>
              <a:lnSpc>
                <a:spcPts val="2600"/>
              </a:lnSpc>
            </a:pPr>
            <a:r>
              <a:rPr lang="en-US" sz="2000" b="1" dirty="0">
                <a:solidFill>
                  <a:srgbClr val="60A19B"/>
                </a:solidFill>
                <a:latin typeface="Century Gothic" panose="020B0502020202020204" pitchFamily="34" charset="0"/>
              </a:rPr>
              <a:t>Routine health information system(s) (RHIS): </a:t>
            </a:r>
          </a:p>
          <a:p>
            <a:pPr>
              <a:lnSpc>
                <a:spcPts val="2600"/>
              </a:lnSpc>
            </a:pPr>
            <a:r>
              <a:rPr lang="en-US" sz="2000" dirty="0">
                <a:latin typeface="Century Gothic" panose="020B0502020202020204" pitchFamily="34" charset="0"/>
              </a:rPr>
              <a:t>Facility-based HIS that collect routine health information. These systems generate data collected at public and private health facilities and institutions, and at community-level healthcare posts and clinics.</a:t>
            </a:r>
          </a:p>
        </p:txBody>
      </p:sp>
    </p:spTree>
    <p:extLst>
      <p:ext uri="{BB962C8B-B14F-4D97-AF65-F5344CB8AC3E}">
        <p14:creationId xmlns:p14="http://schemas.microsoft.com/office/powerpoint/2010/main" val="1535987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6993" y="201707"/>
            <a:ext cx="7975901" cy="742674"/>
          </a:xfrm>
        </p:spPr>
        <p:txBody>
          <a:bodyPr/>
          <a:lstStyle/>
          <a:p>
            <a:r>
              <a:rPr lang="en-US" dirty="0"/>
              <a:t>Our work in Burundi</a:t>
            </a:r>
          </a:p>
        </p:txBody>
      </p:sp>
      <p:sp>
        <p:nvSpPr>
          <p:cNvPr id="6" name="Text Placeholder 5"/>
          <p:cNvSpPr>
            <a:spLocks noGrp="1"/>
          </p:cNvSpPr>
          <p:nvPr>
            <p:ph type="body" sz="quarter" idx="10"/>
          </p:nvPr>
        </p:nvSpPr>
        <p:spPr>
          <a:xfrm>
            <a:off x="576993" y="2889569"/>
            <a:ext cx="6037167" cy="5109882"/>
          </a:xfrm>
        </p:spPr>
        <p:txBody>
          <a:bodyPr>
            <a:normAutofit/>
          </a:bodyPr>
          <a:lstStyle/>
          <a:p>
            <a:pPr marL="403433" indent="-403433">
              <a:lnSpc>
                <a:spcPts val="2600"/>
              </a:lnSpc>
              <a:spcAft>
                <a:spcPts val="529"/>
              </a:spcAft>
              <a:buClr>
                <a:srgbClr val="60A19B"/>
              </a:buClr>
            </a:pPr>
            <a:r>
              <a:rPr lang="en-ZA" sz="2000" dirty="0"/>
              <a:t>Supported </a:t>
            </a:r>
            <a:r>
              <a:rPr lang="en-ZA" sz="2000" b="1" dirty="0"/>
              <a:t>integration </a:t>
            </a:r>
            <a:r>
              <a:rPr lang="en-ZA" sz="2000" dirty="0"/>
              <a:t>of HIV, malaria, and community-based information </a:t>
            </a:r>
            <a:r>
              <a:rPr lang="en-ZA" sz="2000" b="1" dirty="0"/>
              <a:t>in DHIS 2 </a:t>
            </a:r>
            <a:r>
              <a:rPr lang="en-ZA" sz="2000" dirty="0"/>
              <a:t>to improve </a:t>
            </a:r>
            <a:r>
              <a:rPr lang="en-ZA" sz="2000" b="1" dirty="0"/>
              <a:t>data quality</a:t>
            </a:r>
          </a:p>
          <a:p>
            <a:pPr marL="403433" indent="-403433">
              <a:lnSpc>
                <a:spcPts val="2600"/>
              </a:lnSpc>
              <a:spcAft>
                <a:spcPts val="529"/>
              </a:spcAft>
              <a:buClr>
                <a:srgbClr val="60A19B"/>
              </a:buClr>
            </a:pPr>
            <a:r>
              <a:rPr lang="en-ZA" sz="2000" b="1" dirty="0"/>
              <a:t>Strengthened capacity </a:t>
            </a:r>
            <a:r>
              <a:rPr lang="en-ZA" sz="2000" dirty="0"/>
              <a:t>to collect, analyze, and disseminate data on </a:t>
            </a:r>
            <a:r>
              <a:rPr lang="en-ZA" sz="2000" b="1" dirty="0"/>
              <a:t>testing yields </a:t>
            </a:r>
            <a:r>
              <a:rPr lang="en-ZA" sz="2000" dirty="0"/>
              <a:t>to identify the highest-yield entry points</a:t>
            </a:r>
          </a:p>
          <a:p>
            <a:pPr marL="403433" indent="-403433">
              <a:lnSpc>
                <a:spcPts val="2600"/>
              </a:lnSpc>
              <a:spcAft>
                <a:spcPts val="529"/>
              </a:spcAft>
              <a:buClr>
                <a:srgbClr val="60A19B"/>
              </a:buClr>
            </a:pPr>
            <a:r>
              <a:rPr lang="en-ZA" sz="2000" dirty="0"/>
              <a:t>Developed and disseminated </a:t>
            </a:r>
            <a:r>
              <a:rPr lang="en-ZA" sz="2000" b="1" dirty="0"/>
              <a:t>surveillance sentinel </a:t>
            </a:r>
            <a:r>
              <a:rPr lang="en-ZA" sz="2000" dirty="0"/>
              <a:t>protocol with associated data collection and supervision tools</a:t>
            </a:r>
          </a:p>
        </p:txBody>
      </p:sp>
      <p:sp>
        <p:nvSpPr>
          <p:cNvPr id="4" name="TextBox 3">
            <a:extLst>
              <a:ext uri="{FF2B5EF4-FFF2-40B4-BE49-F238E27FC236}">
                <a16:creationId xmlns:a16="http://schemas.microsoft.com/office/drawing/2014/main" id="{BE060698-E82D-4716-9A0D-E1A3BA841140}"/>
              </a:ext>
            </a:extLst>
          </p:cNvPr>
          <p:cNvSpPr txBox="1"/>
          <p:nvPr/>
        </p:nvSpPr>
        <p:spPr>
          <a:xfrm>
            <a:off x="4167695" y="6413495"/>
            <a:ext cx="8770397" cy="3366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588" b="0" i="0" u="none" strike="noStrike" kern="1200" cap="none" spc="0" normalizeH="0" baseline="0" noProof="0" dirty="0">
                <a:ln>
                  <a:noFill/>
                </a:ln>
                <a:solidFill>
                  <a:srgbClr val="60A19B"/>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https://www.measureevaluation.org/resources/publications/fs-17-249</a:t>
            </a:r>
            <a:endParaRPr kumimoji="0" lang="en-ZA" sz="1588" b="0" i="0" u="none" strike="noStrike" kern="1200" cap="none" spc="0" normalizeH="0" baseline="0" noProof="0" dirty="0">
              <a:ln>
                <a:noFill/>
              </a:ln>
              <a:solidFill>
                <a:srgbClr val="60A19B"/>
              </a:solidFill>
              <a:effectLst/>
              <a:uLnTx/>
              <a:uFillTx/>
              <a:latin typeface="Century Gothic" panose="020B0502020202020204" pitchFamily="34" charset="0"/>
              <a:ea typeface="+mn-ea"/>
              <a:cs typeface="+mn-cs"/>
            </a:endParaRPr>
          </a:p>
        </p:txBody>
      </p:sp>
      <p:pic>
        <p:nvPicPr>
          <p:cNvPr id="16" name="Picture 15" descr="A screenshot of a cell phone&#10;&#10;Description automatically generated">
            <a:extLst>
              <a:ext uri="{FF2B5EF4-FFF2-40B4-BE49-F238E27FC236}">
                <a16:creationId xmlns:a16="http://schemas.microsoft.com/office/drawing/2014/main" id="{03B61A6B-C412-4D7F-9141-845CBC7C6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4292" y="1461188"/>
            <a:ext cx="2696228" cy="3594971"/>
          </a:xfrm>
          <a:prstGeom prst="rect">
            <a:avLst/>
          </a:prstGeom>
          <a:ln w="3175">
            <a:solidFill>
              <a:schemeClr val="tx1"/>
            </a:solidFill>
          </a:ln>
        </p:spPr>
      </p:pic>
      <p:pic>
        <p:nvPicPr>
          <p:cNvPr id="18" name="Picture 17" descr="A screenshot of a cell phone&#10;&#10;Description automatically generated">
            <a:extLst>
              <a:ext uri="{FF2B5EF4-FFF2-40B4-BE49-F238E27FC236}">
                <a16:creationId xmlns:a16="http://schemas.microsoft.com/office/drawing/2014/main" id="{BAAB628D-3B72-49A1-95DB-7747E01429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4907" y="2703890"/>
            <a:ext cx="2613012" cy="3484016"/>
          </a:xfrm>
          <a:prstGeom prst="rect">
            <a:avLst/>
          </a:prstGeom>
          <a:ln w="3175">
            <a:solidFill>
              <a:schemeClr val="tx1"/>
            </a:solidFill>
          </a:ln>
        </p:spPr>
      </p:pic>
      <p:sp>
        <p:nvSpPr>
          <p:cNvPr id="7" name="TextBox 6">
            <a:extLst>
              <a:ext uri="{FF2B5EF4-FFF2-40B4-BE49-F238E27FC236}">
                <a16:creationId xmlns:a16="http://schemas.microsoft.com/office/drawing/2014/main" id="{60524596-C3B1-436B-B30E-A475BB9421F6}"/>
              </a:ext>
            </a:extLst>
          </p:cNvPr>
          <p:cNvSpPr txBox="1"/>
          <p:nvPr/>
        </p:nvSpPr>
        <p:spPr>
          <a:xfrm>
            <a:off x="576993" y="1264430"/>
            <a:ext cx="8810662" cy="1399550"/>
          </a:xfrm>
          <a:prstGeom prst="rect">
            <a:avLst/>
          </a:prstGeom>
          <a:noFill/>
        </p:spPr>
        <p:txBody>
          <a:bodyPr wrap="square" rtlCol="0">
            <a:spAutoFit/>
          </a:bodyPr>
          <a:lstStyle/>
          <a:p>
            <a:pPr>
              <a:lnSpc>
                <a:spcPts val="2600"/>
              </a:lnSpc>
            </a:pPr>
            <a:r>
              <a:rPr lang="en-US" sz="2000" dirty="0">
                <a:latin typeface="Century Gothic" panose="020B0502020202020204" pitchFamily="34" charset="0"/>
              </a:rPr>
              <a:t>With support from USAID and PEPFAR and in partnership with the Burundi health ministry, MEASURE Evaluation—guided by a </a:t>
            </a:r>
            <a:r>
              <a:rPr lang="en-ZA" sz="2000" dirty="0">
                <a:latin typeface="Century Gothic" panose="020B0502020202020204" pitchFamily="34" charset="0"/>
              </a:rPr>
              <a:t>2013 Performance of Routine Information System Management (PRISM) assessment</a:t>
            </a:r>
            <a:r>
              <a:rPr lang="en-US" sz="2000" dirty="0">
                <a:latin typeface="Century Gothic" panose="020B0502020202020204" pitchFamily="34" charset="0"/>
              </a:rPr>
              <a:t>—contributed the following:</a:t>
            </a:r>
          </a:p>
        </p:txBody>
      </p:sp>
    </p:spTree>
    <p:extLst>
      <p:ext uri="{BB962C8B-B14F-4D97-AF65-F5344CB8AC3E}">
        <p14:creationId xmlns:p14="http://schemas.microsoft.com/office/powerpoint/2010/main" val="4111818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543864" y="306479"/>
            <a:ext cx="10574575" cy="739048"/>
          </a:xfrm>
          <a:prstGeom prst="rect">
            <a:avLst/>
          </a:prstGeom>
          <a:noFill/>
          <a:ln>
            <a:noFill/>
          </a:ln>
        </p:spPr>
        <p:txBody>
          <a:bodyPr spcFirstLastPara="1" vert="horz" wrap="square" lIns="80669" tIns="40324" rIns="80669" bIns="40324" rtlCol="0" anchor="t" anchorCtr="0">
            <a:noAutofit/>
          </a:bodyPr>
          <a:lstStyle/>
          <a:p>
            <a:pPr>
              <a:spcBef>
                <a:spcPts val="0"/>
              </a:spcBef>
            </a:pPr>
            <a:r>
              <a:rPr lang="en-US" dirty="0"/>
              <a:t>Our work in Nigeria</a:t>
            </a:r>
            <a:endParaRPr dirty="0"/>
          </a:p>
        </p:txBody>
      </p:sp>
      <p:sp>
        <p:nvSpPr>
          <p:cNvPr id="108" name="Google Shape;108;p17"/>
          <p:cNvSpPr txBox="1">
            <a:spLocks noGrp="1"/>
          </p:cNvSpPr>
          <p:nvPr>
            <p:ph type="body" sz="quarter" idx="10"/>
          </p:nvPr>
        </p:nvSpPr>
        <p:spPr>
          <a:xfrm>
            <a:off x="543864" y="2095670"/>
            <a:ext cx="5569874" cy="4918529"/>
          </a:xfrm>
          <a:prstGeom prst="rect">
            <a:avLst/>
          </a:prstGeom>
          <a:noFill/>
          <a:ln>
            <a:noFill/>
          </a:ln>
        </p:spPr>
        <p:txBody>
          <a:bodyPr spcFirstLastPara="1" vert="horz" wrap="square" lIns="80669" tIns="40324" rIns="80669" bIns="40324" rtlCol="0" anchor="t" anchorCtr="0">
            <a:noAutofit/>
          </a:bodyPr>
          <a:lstStyle/>
          <a:p>
            <a:pPr marL="254947" indent="-254947">
              <a:lnSpc>
                <a:spcPts val="3200"/>
              </a:lnSpc>
              <a:spcBef>
                <a:spcPts val="0"/>
              </a:spcBef>
              <a:buClr>
                <a:srgbClr val="60A19B"/>
              </a:buClr>
              <a:buSzPts val="2800"/>
              <a:buFont typeface="Arial"/>
              <a:buChar char="•"/>
            </a:pPr>
            <a:r>
              <a:rPr lang="en-US" sz="2300" b="1" dirty="0"/>
              <a:t>Facility lists </a:t>
            </a:r>
            <a:r>
              <a:rPr lang="en-US" sz="2300" dirty="0"/>
              <a:t>from 37 states integrated in master and validated: approximately 40,000 facilities</a:t>
            </a:r>
            <a:endParaRPr sz="2300" dirty="0"/>
          </a:p>
          <a:p>
            <a:pPr marL="254947" indent="-254947">
              <a:lnSpc>
                <a:spcPts val="3200"/>
              </a:lnSpc>
              <a:spcBef>
                <a:spcPts val="1059"/>
              </a:spcBef>
              <a:buClr>
                <a:srgbClr val="60A19B"/>
              </a:buClr>
              <a:buSzPts val="2800"/>
              <a:buFont typeface="Arial"/>
              <a:buChar char="•"/>
            </a:pPr>
            <a:r>
              <a:rPr lang="en-US" sz="2300" b="1" dirty="0"/>
              <a:t>National Health Facility Registry </a:t>
            </a:r>
            <a:r>
              <a:rPr lang="en-US" sz="2300" dirty="0"/>
              <a:t>developed, hosted, and deployed with ability to exchange data</a:t>
            </a:r>
          </a:p>
          <a:p>
            <a:pPr marL="254947" indent="-254947">
              <a:lnSpc>
                <a:spcPts val="3200"/>
              </a:lnSpc>
              <a:spcBef>
                <a:spcPts val="1059"/>
              </a:spcBef>
              <a:buClr>
                <a:srgbClr val="60A19B"/>
              </a:buClr>
              <a:buSzPts val="2800"/>
              <a:buFont typeface="Arial"/>
              <a:buChar char="•"/>
            </a:pPr>
            <a:r>
              <a:rPr lang="en-US" sz="2300" b="1" dirty="0"/>
              <a:t>Nigeria OVC* Management Information System </a:t>
            </a:r>
            <a:r>
              <a:rPr lang="en-US" sz="2300" dirty="0"/>
              <a:t>established</a:t>
            </a:r>
            <a:endParaRPr sz="2300" dirty="0"/>
          </a:p>
          <a:p>
            <a:pPr marL="403433" indent="-246543">
              <a:lnSpc>
                <a:spcPts val="3200"/>
              </a:lnSpc>
              <a:spcBef>
                <a:spcPts val="1059"/>
              </a:spcBef>
              <a:buClr>
                <a:srgbClr val="60A19B"/>
              </a:buClr>
              <a:buSzPts val="2800"/>
              <a:buNone/>
            </a:pPr>
            <a:endParaRPr sz="2300" dirty="0">
              <a:solidFill>
                <a:srgbClr val="1E1860"/>
              </a:solidFill>
            </a:endParaRPr>
          </a:p>
        </p:txBody>
      </p:sp>
      <p:pic>
        <p:nvPicPr>
          <p:cNvPr id="110" name="Google Shape;110;p17"/>
          <p:cNvPicPr preferRelativeResize="0"/>
          <p:nvPr/>
        </p:nvPicPr>
        <p:blipFill rotWithShape="1">
          <a:blip r:embed="rId3">
            <a:alphaModFix/>
          </a:blip>
          <a:srcRect/>
          <a:stretch/>
        </p:blipFill>
        <p:spPr>
          <a:xfrm>
            <a:off x="6978018" y="1425767"/>
            <a:ext cx="2685237" cy="3580316"/>
          </a:xfrm>
          <a:prstGeom prst="rect">
            <a:avLst/>
          </a:prstGeom>
          <a:noFill/>
          <a:ln w="9525" cap="flat" cmpd="sng">
            <a:solidFill>
              <a:schemeClr val="dk1"/>
            </a:solidFill>
            <a:prstDash val="solid"/>
            <a:round/>
            <a:headEnd type="none" w="sm" len="sm"/>
            <a:tailEnd type="none" w="sm" len="sm"/>
          </a:ln>
        </p:spPr>
      </p:pic>
      <p:pic>
        <p:nvPicPr>
          <p:cNvPr id="111" name="Google Shape;111;p17"/>
          <p:cNvPicPr preferRelativeResize="0"/>
          <p:nvPr/>
        </p:nvPicPr>
        <p:blipFill rotWithShape="1">
          <a:blip r:embed="rId4">
            <a:alphaModFix/>
          </a:blip>
          <a:srcRect/>
          <a:stretch/>
        </p:blipFill>
        <p:spPr>
          <a:xfrm>
            <a:off x="9153342" y="2600678"/>
            <a:ext cx="2786078" cy="3623512"/>
          </a:xfrm>
          <a:prstGeom prst="rect">
            <a:avLst/>
          </a:prstGeom>
          <a:noFill/>
          <a:ln w="9525" cap="flat" cmpd="sng">
            <a:solidFill>
              <a:schemeClr val="dk1"/>
            </a:solidFill>
            <a:prstDash val="solid"/>
            <a:round/>
            <a:headEnd type="none" w="sm" len="sm"/>
            <a:tailEnd type="none" w="sm" len="sm"/>
          </a:ln>
        </p:spPr>
      </p:pic>
      <p:pic>
        <p:nvPicPr>
          <p:cNvPr id="112" name="Google Shape;112;p17"/>
          <p:cNvPicPr preferRelativeResize="0"/>
          <p:nvPr/>
        </p:nvPicPr>
        <p:blipFill rotWithShape="1">
          <a:blip r:embed="rId5">
            <a:alphaModFix/>
          </a:blip>
          <a:srcRect/>
          <a:stretch/>
        </p:blipFill>
        <p:spPr>
          <a:xfrm>
            <a:off x="6450389" y="4299729"/>
            <a:ext cx="2187695" cy="1901001"/>
          </a:xfrm>
          <a:prstGeom prst="rect">
            <a:avLst/>
          </a:prstGeom>
          <a:noFill/>
          <a:ln w="9525" cap="flat" cmpd="sng">
            <a:solidFill>
              <a:schemeClr val="dk1"/>
            </a:solidFill>
            <a:prstDash val="solid"/>
            <a:round/>
            <a:headEnd type="none" w="sm" len="sm"/>
            <a:tailEnd type="none" w="sm" len="sm"/>
          </a:ln>
        </p:spPr>
      </p:pic>
      <p:sp>
        <p:nvSpPr>
          <p:cNvPr id="113" name="Google Shape;113;p17"/>
          <p:cNvSpPr txBox="1"/>
          <p:nvPr/>
        </p:nvSpPr>
        <p:spPr>
          <a:xfrm>
            <a:off x="4124354" y="6387674"/>
            <a:ext cx="8875059" cy="325881"/>
          </a:xfrm>
          <a:prstGeom prst="rect">
            <a:avLst/>
          </a:prstGeom>
          <a:noFill/>
          <a:ln>
            <a:noFill/>
          </a:ln>
        </p:spPr>
        <p:txBody>
          <a:bodyPr spcFirstLastPara="1" wrap="square" lIns="80669" tIns="40324" rIns="80669" bIns="40324"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8" b="0" i="0" u="sng" strike="noStrike" kern="1200" cap="none" spc="0" normalizeH="0" baseline="0" noProof="0" dirty="0">
                <a:ln>
                  <a:noFill/>
                </a:ln>
                <a:solidFill>
                  <a:srgbClr val="60A19B"/>
                </a:solidFill>
                <a:effectLst/>
                <a:uLnTx/>
                <a:uFillTx/>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https://www.measureevaluation.org/resources/publications/tr-18-267</a:t>
            </a:r>
            <a:endParaRPr kumimoji="0" sz="1588" b="0" i="0" u="none" strike="noStrike" kern="1200" cap="none" spc="0" normalizeH="0" baseline="0" noProof="0" dirty="0">
              <a:ln>
                <a:noFill/>
              </a:ln>
              <a:solidFill>
                <a:srgbClr val="60A19B"/>
              </a:solidFill>
              <a:effectLst/>
              <a:uLnTx/>
              <a:uFillTx/>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7390903B-81A9-4C46-9DD2-8911D1DE46DA}"/>
              </a:ext>
            </a:extLst>
          </p:cNvPr>
          <p:cNvSpPr txBox="1"/>
          <p:nvPr/>
        </p:nvSpPr>
        <p:spPr>
          <a:xfrm>
            <a:off x="714580" y="6387674"/>
            <a:ext cx="4572000" cy="338554"/>
          </a:xfrm>
          <a:prstGeom prst="rect">
            <a:avLst/>
          </a:prstGeom>
          <a:noFill/>
        </p:spPr>
        <p:txBody>
          <a:bodyPr wrap="square" rtlCol="0">
            <a:spAutoFit/>
          </a:bodyPr>
          <a:lstStyle/>
          <a:p>
            <a:r>
              <a:rPr lang="en-US" sz="1600" b="1" dirty="0">
                <a:latin typeface="Century Gothic" panose="020B0502020202020204" pitchFamily="34" charset="0"/>
              </a:rPr>
              <a:t>OVC: Orphans and vulnerable children</a:t>
            </a:r>
          </a:p>
        </p:txBody>
      </p:sp>
      <p:sp>
        <p:nvSpPr>
          <p:cNvPr id="3" name="TextBox 2">
            <a:extLst>
              <a:ext uri="{FF2B5EF4-FFF2-40B4-BE49-F238E27FC236}">
                <a16:creationId xmlns:a16="http://schemas.microsoft.com/office/drawing/2014/main" id="{D7229B66-3280-4C0B-849A-0522EB024298}"/>
              </a:ext>
            </a:extLst>
          </p:cNvPr>
          <p:cNvSpPr txBox="1"/>
          <p:nvPr/>
        </p:nvSpPr>
        <p:spPr>
          <a:xfrm>
            <a:off x="543864" y="1466810"/>
            <a:ext cx="5985694" cy="461665"/>
          </a:xfrm>
          <a:prstGeom prst="rect">
            <a:avLst/>
          </a:prstGeom>
          <a:noFill/>
        </p:spPr>
        <p:txBody>
          <a:bodyPr wrap="square" rtlCol="0">
            <a:spAutoFit/>
          </a:bodyPr>
          <a:lstStyle/>
          <a:p>
            <a:r>
              <a:rPr lang="en-US" sz="2300" dirty="0">
                <a:latin typeface="Century Gothic" panose="020B0502020202020204" pitchFamily="34" charset="0"/>
              </a:rPr>
              <a:t>With MEASURE Evaluation’s support: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9817" y="243904"/>
            <a:ext cx="7975901" cy="1008529"/>
          </a:xfrm>
        </p:spPr>
        <p:txBody>
          <a:bodyPr/>
          <a:lstStyle/>
          <a:p>
            <a:r>
              <a:rPr lang="en-US" dirty="0"/>
              <a:t>Our work in Eswatini</a:t>
            </a:r>
          </a:p>
        </p:txBody>
      </p:sp>
      <p:sp>
        <p:nvSpPr>
          <p:cNvPr id="6" name="Text Placeholder 5"/>
          <p:cNvSpPr>
            <a:spLocks noGrp="1"/>
          </p:cNvSpPr>
          <p:nvPr>
            <p:ph type="body" sz="quarter" idx="10"/>
          </p:nvPr>
        </p:nvSpPr>
        <p:spPr>
          <a:xfrm>
            <a:off x="559817" y="1387606"/>
            <a:ext cx="5840983" cy="4388354"/>
          </a:xfrm>
        </p:spPr>
        <p:txBody>
          <a:bodyPr>
            <a:noAutofit/>
          </a:bodyPr>
          <a:lstStyle/>
          <a:p>
            <a:pPr marL="254947" indent="-254947">
              <a:lnSpc>
                <a:spcPct val="100000"/>
              </a:lnSpc>
              <a:spcAft>
                <a:spcPts val="1059"/>
              </a:spcAft>
              <a:buClr>
                <a:srgbClr val="60A19B"/>
              </a:buClr>
            </a:pPr>
            <a:r>
              <a:rPr lang="en-ZA" sz="2300" dirty="0"/>
              <a:t>Mentored Ministry of Health’s Strategic Information Department Monitoring and Evaluation Unit (SID/M&amp;E) to improve architectural and infrastructural framework of the client management information system: </a:t>
            </a:r>
            <a:r>
              <a:rPr lang="en-ZA" sz="2300" b="1" dirty="0"/>
              <a:t>an electronic health record (EHR) system</a:t>
            </a:r>
          </a:p>
          <a:p>
            <a:pPr marL="712147" lvl="1" indent="-254947">
              <a:lnSpc>
                <a:spcPct val="100000"/>
              </a:lnSpc>
              <a:spcAft>
                <a:spcPts val="1059"/>
              </a:spcAft>
              <a:buClr>
                <a:schemeClr val="bg1">
                  <a:lumMod val="75000"/>
                </a:schemeClr>
              </a:buClr>
            </a:pPr>
            <a:r>
              <a:rPr lang="en-ZA" sz="2300" dirty="0">
                <a:latin typeface="Century Gothic" panose="020B0502020202020204" pitchFamily="34" charset="0"/>
              </a:rPr>
              <a:t>EHRs improved patient care, patient flow and wait times, and data quality and access</a:t>
            </a:r>
            <a:endParaRPr lang="en-US" sz="2300" dirty="0">
              <a:latin typeface="Century Gothic" panose="020B0502020202020204" pitchFamily="34" charset="0"/>
            </a:endParaRPr>
          </a:p>
          <a:p>
            <a:pPr marL="254947" indent="-254947">
              <a:lnSpc>
                <a:spcPct val="100000"/>
              </a:lnSpc>
              <a:spcAft>
                <a:spcPts val="1059"/>
              </a:spcAft>
            </a:pPr>
            <a:endParaRPr lang="en-ZA" sz="2300" dirty="0"/>
          </a:p>
          <a:p>
            <a:pPr marL="0" indent="0">
              <a:spcAft>
                <a:spcPts val="1059"/>
              </a:spcAft>
              <a:buNone/>
            </a:pPr>
            <a:endParaRPr lang="en-ZA" sz="2300" dirty="0"/>
          </a:p>
        </p:txBody>
      </p:sp>
      <p:sp>
        <p:nvSpPr>
          <p:cNvPr id="4" name="TextBox 3">
            <a:extLst>
              <a:ext uri="{FF2B5EF4-FFF2-40B4-BE49-F238E27FC236}">
                <a16:creationId xmlns:a16="http://schemas.microsoft.com/office/drawing/2014/main" id="{0FC6570D-5A74-483C-A45B-FE06B867E490}"/>
              </a:ext>
            </a:extLst>
          </p:cNvPr>
          <p:cNvSpPr txBox="1"/>
          <p:nvPr/>
        </p:nvSpPr>
        <p:spPr>
          <a:xfrm>
            <a:off x="4215819" y="6262161"/>
            <a:ext cx="8609317" cy="3366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588" b="0" i="0" u="none" strike="noStrike" kern="1200" cap="none" spc="0" normalizeH="0" baseline="0" noProof="0" dirty="0">
                <a:ln>
                  <a:noFill/>
                </a:ln>
                <a:solidFill>
                  <a:srgbClr val="60A19B"/>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https://www.measureevaluation.org/resources/publications/fs-17-244</a:t>
            </a:r>
            <a:endParaRPr kumimoji="0" lang="en-ZA" sz="1588" b="0" i="0" u="none" strike="noStrike" kern="1200" cap="none" spc="0" normalizeH="0" baseline="0" noProof="0" dirty="0">
              <a:ln>
                <a:noFill/>
              </a:ln>
              <a:solidFill>
                <a:srgbClr val="60A19B"/>
              </a:solidFill>
              <a:effectLst/>
              <a:uLnTx/>
              <a:uFillTx/>
              <a:latin typeface="Century Gothic" panose="020B0502020202020204" pitchFamily="34" charset="0"/>
              <a:ea typeface="+mn-ea"/>
              <a:cs typeface="+mn-cs"/>
            </a:endParaRPr>
          </a:p>
        </p:txBody>
      </p:sp>
      <p:pic>
        <p:nvPicPr>
          <p:cNvPr id="9" name="Picture 8" descr="A screenshot of a cell phone&#10;&#10;Description automatically generated">
            <a:extLst>
              <a:ext uri="{FF2B5EF4-FFF2-40B4-BE49-F238E27FC236}">
                <a16:creationId xmlns:a16="http://schemas.microsoft.com/office/drawing/2014/main" id="{3CC60024-1865-45F3-9D23-C01086EC45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560" y="1387606"/>
            <a:ext cx="2806758" cy="3966886"/>
          </a:xfrm>
          <a:prstGeom prst="rect">
            <a:avLst/>
          </a:prstGeom>
          <a:ln w="3175">
            <a:solidFill>
              <a:schemeClr val="tx1"/>
            </a:solidFill>
          </a:ln>
        </p:spPr>
      </p:pic>
      <p:pic>
        <p:nvPicPr>
          <p:cNvPr id="11" name="Picture 10" descr="A screenshot of a cell phone&#10;&#10;Description automatically generated">
            <a:extLst>
              <a:ext uri="{FF2B5EF4-FFF2-40B4-BE49-F238E27FC236}">
                <a16:creationId xmlns:a16="http://schemas.microsoft.com/office/drawing/2014/main" id="{72615C44-269E-4AFF-A049-E05276BB3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5202" y="2316214"/>
            <a:ext cx="2806758" cy="3638389"/>
          </a:xfrm>
          <a:prstGeom prst="rect">
            <a:avLst/>
          </a:prstGeom>
          <a:ln w="3175">
            <a:solidFill>
              <a:schemeClr val="tx1"/>
            </a:solidFill>
          </a:ln>
        </p:spPr>
      </p:pic>
    </p:spTree>
    <p:extLst>
      <p:ext uri="{BB962C8B-B14F-4D97-AF65-F5344CB8AC3E}">
        <p14:creationId xmlns:p14="http://schemas.microsoft.com/office/powerpoint/2010/main" val="1679611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F85CC8-1880-4D17-8DD8-F0809622B56D}"/>
              </a:ext>
            </a:extLst>
          </p:cNvPr>
          <p:cNvSpPr/>
          <p:nvPr/>
        </p:nvSpPr>
        <p:spPr>
          <a:xfrm>
            <a:off x="1589" y="3429000"/>
            <a:ext cx="12188825" cy="3480923"/>
          </a:xfrm>
          <a:prstGeom prst="rect">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3" name="Rectangle 2">
            <a:extLst>
              <a:ext uri="{FF2B5EF4-FFF2-40B4-BE49-F238E27FC236}">
                <a16:creationId xmlns:a16="http://schemas.microsoft.com/office/drawing/2014/main" id="{4EECAF6B-0A5F-43F8-8E69-B4F01CC4BEA0}"/>
              </a:ext>
            </a:extLst>
          </p:cNvPr>
          <p:cNvSpPr/>
          <p:nvPr/>
        </p:nvSpPr>
        <p:spPr>
          <a:xfrm>
            <a:off x="1589" y="-16809"/>
            <a:ext cx="12188824" cy="3563471"/>
          </a:xfrm>
          <a:prstGeom prst="rect">
            <a:avLst/>
          </a:prstGeom>
          <a:solidFill>
            <a:srgbClr val="2B1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6" name="Oval 5">
            <a:extLst>
              <a:ext uri="{FF2B5EF4-FFF2-40B4-BE49-F238E27FC236}">
                <a16:creationId xmlns:a16="http://schemas.microsoft.com/office/drawing/2014/main" id="{3839DA19-8199-4FB3-B9AE-3799987FBB92}"/>
              </a:ext>
            </a:extLst>
          </p:cNvPr>
          <p:cNvSpPr/>
          <p:nvPr/>
        </p:nvSpPr>
        <p:spPr>
          <a:xfrm>
            <a:off x="9351576" y="2218765"/>
            <a:ext cx="276233" cy="251342"/>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7" name="Oval 6">
            <a:extLst>
              <a:ext uri="{FF2B5EF4-FFF2-40B4-BE49-F238E27FC236}">
                <a16:creationId xmlns:a16="http://schemas.microsoft.com/office/drawing/2014/main" id="{A7D9C05D-FBBE-468E-8F22-E2A15B827235}"/>
              </a:ext>
            </a:extLst>
          </p:cNvPr>
          <p:cNvSpPr/>
          <p:nvPr/>
        </p:nvSpPr>
        <p:spPr>
          <a:xfrm>
            <a:off x="6633882" y="1344706"/>
            <a:ext cx="1949824" cy="1949824"/>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8" name="Oval 7">
            <a:extLst>
              <a:ext uri="{FF2B5EF4-FFF2-40B4-BE49-F238E27FC236}">
                <a16:creationId xmlns:a16="http://schemas.microsoft.com/office/drawing/2014/main" id="{E0ADCF30-FDA3-42EA-9365-38D187AF579A}"/>
              </a:ext>
            </a:extLst>
          </p:cNvPr>
          <p:cNvSpPr/>
          <p:nvPr/>
        </p:nvSpPr>
        <p:spPr>
          <a:xfrm>
            <a:off x="8552610" y="1023843"/>
            <a:ext cx="1143000" cy="1143000"/>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12" name="object 8">
            <a:extLst>
              <a:ext uri="{FF2B5EF4-FFF2-40B4-BE49-F238E27FC236}">
                <a16:creationId xmlns:a16="http://schemas.microsoft.com/office/drawing/2014/main" id="{10722568-301A-4B47-9423-C931114E352A}"/>
              </a:ext>
            </a:extLst>
          </p:cNvPr>
          <p:cNvSpPr txBox="1"/>
          <p:nvPr/>
        </p:nvSpPr>
        <p:spPr>
          <a:xfrm>
            <a:off x="1559574" y="3745512"/>
            <a:ext cx="8388467" cy="1154162"/>
          </a:xfrm>
          <a:prstGeom prst="rect">
            <a:avLst/>
          </a:prstGeom>
        </p:spPr>
        <p:txBody>
          <a:bodyPr vert="horz" wrap="square" lIns="0" tIns="0" rIns="0" bIns="0" rtlCol="0">
            <a:spAutoFit/>
          </a:bodyPr>
          <a:lstStyle/>
          <a:p>
            <a:pPr marL="11206">
              <a:lnSpc>
                <a:spcPts val="4500"/>
              </a:lnSpc>
            </a:pPr>
            <a:r>
              <a:rPr lang="en-US" sz="4412" dirty="0">
                <a:solidFill>
                  <a:schemeClr val="bg1"/>
                </a:solidFill>
                <a:latin typeface="Century Gothic" charset="0"/>
                <a:ea typeface="Century Gothic" charset="0"/>
                <a:cs typeface="Century Gothic" charset="0"/>
              </a:rPr>
              <a:t>Strengthening RHIS to reach 90-90-90 goals in Côte d’Ivoire</a:t>
            </a:r>
          </a:p>
        </p:txBody>
      </p:sp>
      <p:sp>
        <p:nvSpPr>
          <p:cNvPr id="13" name="object 8">
            <a:extLst>
              <a:ext uri="{FF2B5EF4-FFF2-40B4-BE49-F238E27FC236}">
                <a16:creationId xmlns:a16="http://schemas.microsoft.com/office/drawing/2014/main" id="{360203C6-D30D-4EC8-A637-5A04A1266CDC}"/>
              </a:ext>
            </a:extLst>
          </p:cNvPr>
          <p:cNvSpPr txBox="1"/>
          <p:nvPr/>
        </p:nvSpPr>
        <p:spPr>
          <a:xfrm>
            <a:off x="1559574" y="609643"/>
            <a:ext cx="8068235" cy="1461939"/>
          </a:xfrm>
          <a:prstGeom prst="rect">
            <a:avLst/>
          </a:prstGeom>
        </p:spPr>
        <p:txBody>
          <a:bodyPr vert="horz" wrap="square" lIns="0" tIns="0" rIns="0" bIns="0" rtlCol="0">
            <a:spAutoFit/>
          </a:bodyPr>
          <a:lstStyle/>
          <a:p>
            <a:pPr marL="11206">
              <a:lnSpc>
                <a:spcPts val="5731"/>
              </a:lnSpc>
            </a:pPr>
            <a:r>
              <a:rPr lang="en-US" sz="4765" b="1" dirty="0">
                <a:solidFill>
                  <a:srgbClr val="A29CC0"/>
                </a:solidFill>
                <a:latin typeface="Century Gothic" charset="0"/>
                <a:ea typeface="Century Gothic" charset="0"/>
                <a:cs typeface="Century Gothic" charset="0"/>
              </a:rPr>
              <a:t>Measuring </a:t>
            </a:r>
          </a:p>
          <a:p>
            <a:pPr marL="11206">
              <a:lnSpc>
                <a:spcPts val="5731"/>
              </a:lnSpc>
            </a:pPr>
            <a:r>
              <a:rPr lang="en-US" sz="4765" b="1" dirty="0">
                <a:solidFill>
                  <a:srgbClr val="A29CC0"/>
                </a:solidFill>
                <a:latin typeface="Century Gothic" charset="0"/>
                <a:ea typeface="Century Gothic" charset="0"/>
                <a:cs typeface="Century Gothic" charset="0"/>
              </a:rPr>
              <a:t>what counts</a:t>
            </a:r>
            <a:endParaRPr lang="en-US" sz="4765" dirty="0">
              <a:solidFill>
                <a:srgbClr val="A29CC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412163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73E20-CB22-4A2F-8827-A95FAA59E4F6}"/>
              </a:ext>
            </a:extLst>
          </p:cNvPr>
          <p:cNvSpPr>
            <a:spLocks noGrp="1"/>
          </p:cNvSpPr>
          <p:nvPr>
            <p:ph type="title"/>
          </p:nvPr>
        </p:nvSpPr>
        <p:spPr/>
        <p:txBody>
          <a:bodyPr>
            <a:normAutofit fontScale="90000"/>
          </a:bodyPr>
          <a:lstStyle/>
          <a:p>
            <a:r>
              <a:rPr lang="en-US" dirty="0"/>
              <a:t>HIV in Côte d’Ivoire*</a:t>
            </a:r>
            <a:br>
              <a:rPr lang="en-US" dirty="0"/>
            </a:br>
            <a:endParaRPr lang="en-US" dirty="0"/>
          </a:p>
        </p:txBody>
      </p:sp>
      <p:pic>
        <p:nvPicPr>
          <p:cNvPr id="5" name="Picture 4">
            <a:extLst>
              <a:ext uri="{FF2B5EF4-FFF2-40B4-BE49-F238E27FC236}">
                <a16:creationId xmlns:a16="http://schemas.microsoft.com/office/drawing/2014/main" id="{E744A7DE-1A88-4B0A-8B0C-D5B67FAA4C73}"/>
              </a:ext>
            </a:extLst>
          </p:cNvPr>
          <p:cNvPicPr>
            <a:picLocks noChangeAspect="1"/>
          </p:cNvPicPr>
          <p:nvPr/>
        </p:nvPicPr>
        <p:blipFill>
          <a:blip r:embed="rId2"/>
          <a:stretch>
            <a:fillRect/>
          </a:stretch>
        </p:blipFill>
        <p:spPr>
          <a:xfrm>
            <a:off x="681024" y="1332186"/>
            <a:ext cx="6520450" cy="4916213"/>
          </a:xfrm>
          <a:prstGeom prst="rect">
            <a:avLst/>
          </a:prstGeom>
        </p:spPr>
      </p:pic>
      <p:sp>
        <p:nvSpPr>
          <p:cNvPr id="3" name="Text Placeholder 2">
            <a:extLst>
              <a:ext uri="{FF2B5EF4-FFF2-40B4-BE49-F238E27FC236}">
                <a16:creationId xmlns:a16="http://schemas.microsoft.com/office/drawing/2014/main" id="{FB76AA69-68B4-40C2-9F87-6938DED9F672}"/>
              </a:ext>
            </a:extLst>
          </p:cNvPr>
          <p:cNvSpPr>
            <a:spLocks noGrp="1"/>
          </p:cNvSpPr>
          <p:nvPr>
            <p:ph type="body" sz="quarter" idx="10"/>
          </p:nvPr>
        </p:nvSpPr>
        <p:spPr>
          <a:xfrm>
            <a:off x="7428756" y="5303520"/>
            <a:ext cx="4397483" cy="1893460"/>
          </a:xfrm>
        </p:spPr>
        <p:txBody>
          <a:bodyPr>
            <a:noAutofit/>
          </a:bodyPr>
          <a:lstStyle/>
          <a:p>
            <a:pPr marL="0" indent="0">
              <a:lnSpc>
                <a:spcPts val="1900"/>
              </a:lnSpc>
              <a:buNone/>
            </a:pPr>
            <a:r>
              <a:rPr lang="en-US" sz="1400" dirty="0"/>
              <a:t>* Map from the United States President’s Emergency Plan for AIDS Relief (PEPFAR) Côte d’Ivoire 2018 Country Operational Plan (COP) Strategic Direction Summary</a:t>
            </a:r>
          </a:p>
        </p:txBody>
      </p:sp>
    </p:spTree>
    <p:extLst>
      <p:ext uri="{BB962C8B-B14F-4D97-AF65-F5344CB8AC3E}">
        <p14:creationId xmlns:p14="http://schemas.microsoft.com/office/powerpoint/2010/main" val="1380538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1024" y="232218"/>
            <a:ext cx="10574575" cy="1008529"/>
          </a:xfrm>
        </p:spPr>
        <p:txBody>
          <a:bodyPr/>
          <a:lstStyle/>
          <a:p>
            <a:r>
              <a:rPr lang="en-US" sz="4200" dirty="0"/>
              <a:t>What: Results of investments </a:t>
            </a:r>
          </a:p>
        </p:txBody>
      </p:sp>
      <p:sp>
        <p:nvSpPr>
          <p:cNvPr id="6" name="Text Placeholder 5"/>
          <p:cNvSpPr>
            <a:spLocks noGrp="1"/>
          </p:cNvSpPr>
          <p:nvPr>
            <p:ph type="body" sz="quarter" idx="10"/>
          </p:nvPr>
        </p:nvSpPr>
        <p:spPr>
          <a:xfrm>
            <a:off x="2340117" y="1622100"/>
            <a:ext cx="7511766" cy="4273073"/>
          </a:xfrm>
        </p:spPr>
        <p:txBody>
          <a:bodyPr/>
          <a:lstStyle/>
          <a:p>
            <a:endParaRPr lang="en-ZW" sz="1765" dirty="0"/>
          </a:p>
          <a:p>
            <a:endParaRPr lang="en-US" dirty="0"/>
          </a:p>
          <a:p>
            <a:endParaRPr lang="en-US" sz="1765" dirty="0"/>
          </a:p>
        </p:txBody>
      </p:sp>
      <p:sp>
        <p:nvSpPr>
          <p:cNvPr id="7" name="Text Placeholder 6"/>
          <p:cNvSpPr>
            <a:spLocks noGrp="1"/>
          </p:cNvSpPr>
          <p:nvPr>
            <p:ph type="body" sz="quarter" idx="11"/>
          </p:nvPr>
        </p:nvSpPr>
        <p:spPr>
          <a:xfrm>
            <a:off x="760534" y="1107785"/>
            <a:ext cx="8535867" cy="738718"/>
          </a:xfrm>
        </p:spPr>
        <p:txBody>
          <a:bodyPr/>
          <a:lstStyle/>
          <a:p>
            <a:pPr marL="0" indent="0">
              <a:buNone/>
            </a:pPr>
            <a:r>
              <a:rPr lang="en-US" sz="3600" dirty="0"/>
              <a:t>in the HIS</a:t>
            </a:r>
          </a:p>
        </p:txBody>
      </p:sp>
      <p:pic>
        <p:nvPicPr>
          <p:cNvPr id="2" name="Picture 1">
            <a:extLst>
              <a:ext uri="{FF2B5EF4-FFF2-40B4-BE49-F238E27FC236}">
                <a16:creationId xmlns:a16="http://schemas.microsoft.com/office/drawing/2014/main" id="{4DF3099E-65BC-49DB-8862-399EB459F82B}"/>
              </a:ext>
            </a:extLst>
          </p:cNvPr>
          <p:cNvPicPr>
            <a:picLocks noChangeAspect="1"/>
          </p:cNvPicPr>
          <p:nvPr/>
        </p:nvPicPr>
        <p:blipFill>
          <a:blip r:embed="rId3"/>
          <a:stretch>
            <a:fillRect/>
          </a:stretch>
        </p:blipFill>
        <p:spPr>
          <a:xfrm>
            <a:off x="2057400" y="1622100"/>
            <a:ext cx="7239000" cy="5282917"/>
          </a:xfrm>
          <a:prstGeom prst="rect">
            <a:avLst/>
          </a:prstGeom>
        </p:spPr>
      </p:pic>
    </p:spTree>
    <p:extLst>
      <p:ext uri="{BB962C8B-B14F-4D97-AF65-F5344CB8AC3E}">
        <p14:creationId xmlns:p14="http://schemas.microsoft.com/office/powerpoint/2010/main" val="1827200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02DAC-F0FF-4070-8361-463CC5E056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2401" y="3807805"/>
            <a:ext cx="4211677" cy="2914502"/>
          </a:xfrm>
          <a:prstGeom prst="rect">
            <a:avLst/>
          </a:prstGeom>
        </p:spPr>
      </p:pic>
      <p:sp>
        <p:nvSpPr>
          <p:cNvPr id="5" name="Title 4"/>
          <p:cNvSpPr>
            <a:spLocks noGrp="1"/>
          </p:cNvSpPr>
          <p:nvPr>
            <p:ph type="title"/>
          </p:nvPr>
        </p:nvSpPr>
        <p:spPr>
          <a:xfrm>
            <a:off x="681024" y="216978"/>
            <a:ext cx="10574575" cy="1008529"/>
          </a:xfrm>
        </p:spPr>
        <p:txBody>
          <a:bodyPr/>
          <a:lstStyle/>
          <a:p>
            <a:r>
              <a:rPr lang="en-US" sz="4200" dirty="0"/>
              <a:t>What: Results of investments </a:t>
            </a:r>
          </a:p>
        </p:txBody>
      </p:sp>
      <p:sp>
        <p:nvSpPr>
          <p:cNvPr id="6" name="Text Placeholder 5"/>
          <p:cNvSpPr>
            <a:spLocks noGrp="1"/>
          </p:cNvSpPr>
          <p:nvPr>
            <p:ph type="body" sz="quarter" idx="10"/>
          </p:nvPr>
        </p:nvSpPr>
        <p:spPr>
          <a:xfrm>
            <a:off x="762001" y="1862321"/>
            <a:ext cx="9982200" cy="4778701"/>
          </a:xfrm>
        </p:spPr>
        <p:txBody>
          <a:bodyPr>
            <a:normAutofit lnSpcReduction="10000"/>
          </a:bodyPr>
          <a:lstStyle/>
          <a:p>
            <a:pPr marL="0" indent="0">
              <a:spcAft>
                <a:spcPts val="529"/>
              </a:spcAft>
              <a:buNone/>
            </a:pPr>
            <a:r>
              <a:rPr lang="en-ZW" sz="2118" b="1" dirty="0"/>
              <a:t>Objectives</a:t>
            </a:r>
          </a:p>
          <a:p>
            <a:pPr marL="440956" indent="-342900">
              <a:spcAft>
                <a:spcPts val="1059"/>
              </a:spcAft>
              <a:buClr>
                <a:srgbClr val="60A19B"/>
              </a:buClr>
              <a:buSzPct val="115000"/>
            </a:pPr>
            <a:r>
              <a:rPr lang="en-ZW" sz="1941" dirty="0"/>
              <a:t>Learn how investments to strengthen RHIS affect HIS performance, health system outcomes, and public health outcomes.</a:t>
            </a:r>
          </a:p>
          <a:p>
            <a:pPr marL="440956" indent="-342900">
              <a:spcAft>
                <a:spcPts val="1059"/>
              </a:spcAft>
              <a:buClr>
                <a:srgbClr val="60A19B"/>
              </a:buClr>
              <a:buSzPct val="115000"/>
            </a:pPr>
            <a:r>
              <a:rPr lang="en-ZW" sz="1941" dirty="0"/>
              <a:t>Explore barriers and incentives to using government tools and data systems to improve information systems, analyses, and syntheses and health programs and outcomes. </a:t>
            </a:r>
          </a:p>
          <a:p>
            <a:pPr marL="440956" indent="-342900">
              <a:spcAft>
                <a:spcPts val="1588"/>
              </a:spcAft>
              <a:buClr>
                <a:srgbClr val="60A19B"/>
              </a:buClr>
              <a:buSzPct val="115000"/>
            </a:pPr>
            <a:r>
              <a:rPr lang="en-ZW" sz="1941" dirty="0"/>
              <a:t>Understand how interventions intended to improve </a:t>
            </a:r>
            <a:br>
              <a:rPr lang="en-ZW" sz="1941" dirty="0"/>
            </a:br>
            <a:r>
              <a:rPr lang="en-ZW" sz="1941" dirty="0"/>
              <a:t>the performance of HIV information systems </a:t>
            </a:r>
            <a:br>
              <a:rPr lang="en-ZW" sz="1941" dirty="0"/>
            </a:br>
            <a:r>
              <a:rPr lang="en-ZW" sz="1941" dirty="0"/>
              <a:t>contributed to achievement of the global </a:t>
            </a:r>
            <a:br>
              <a:rPr lang="en-ZW" sz="1941" dirty="0"/>
            </a:br>
            <a:r>
              <a:rPr lang="en-ZW" sz="1941" dirty="0"/>
              <a:t>90-90-90 goals. </a:t>
            </a:r>
          </a:p>
          <a:p>
            <a:pPr marL="0" indent="0">
              <a:spcAft>
                <a:spcPts val="529"/>
              </a:spcAft>
              <a:buNone/>
            </a:pPr>
            <a:r>
              <a:rPr lang="en-ZW" sz="1940" dirty="0"/>
              <a:t>This activity consisted of:</a:t>
            </a:r>
          </a:p>
          <a:p>
            <a:pPr marL="468313" lvl="1" indent="-347663">
              <a:spcAft>
                <a:spcPts val="529"/>
              </a:spcAft>
              <a:buClr>
                <a:srgbClr val="60A19B"/>
              </a:buClr>
              <a:buSzPct val="115000"/>
            </a:pPr>
            <a:r>
              <a:rPr lang="en-ZW" sz="1941" dirty="0"/>
              <a:t>A document review</a:t>
            </a:r>
          </a:p>
          <a:p>
            <a:pPr marL="468313" lvl="1" indent="-347663">
              <a:buClr>
                <a:srgbClr val="60A19B"/>
              </a:buClr>
              <a:buSzPct val="115000"/>
            </a:pPr>
            <a:r>
              <a:rPr lang="en-ZW" sz="1941" dirty="0"/>
              <a:t>A qualitative study </a:t>
            </a:r>
          </a:p>
          <a:p>
            <a:endParaRPr lang="en-ZW" sz="1765" dirty="0"/>
          </a:p>
          <a:p>
            <a:endParaRPr lang="en-US" sz="1765" dirty="0"/>
          </a:p>
        </p:txBody>
      </p:sp>
      <p:sp>
        <p:nvSpPr>
          <p:cNvPr id="7" name="Text Placeholder 6"/>
          <p:cNvSpPr>
            <a:spLocks noGrp="1"/>
          </p:cNvSpPr>
          <p:nvPr>
            <p:ph type="body" sz="quarter" idx="11"/>
          </p:nvPr>
        </p:nvSpPr>
        <p:spPr>
          <a:xfrm>
            <a:off x="762001" y="1054268"/>
            <a:ext cx="7697667" cy="738718"/>
          </a:xfrm>
        </p:spPr>
        <p:txBody>
          <a:bodyPr/>
          <a:lstStyle/>
          <a:p>
            <a:pPr marL="0" indent="0">
              <a:buNone/>
            </a:pPr>
            <a:r>
              <a:rPr lang="en-US" sz="3530" dirty="0"/>
              <a:t>in the HIS</a:t>
            </a:r>
          </a:p>
        </p:txBody>
      </p:sp>
    </p:spTree>
    <p:extLst>
      <p:ext uri="{BB962C8B-B14F-4D97-AF65-F5344CB8AC3E}">
        <p14:creationId xmlns:p14="http://schemas.microsoft.com/office/powerpoint/2010/main" val="789433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1B49CE-7D29-4F0A-8AA2-3CD893F6259B}"/>
              </a:ext>
            </a:extLst>
          </p:cNvPr>
          <p:cNvSpPr txBox="1"/>
          <p:nvPr/>
        </p:nvSpPr>
        <p:spPr>
          <a:xfrm>
            <a:off x="570397" y="1424930"/>
            <a:ext cx="8160277" cy="5193858"/>
          </a:xfrm>
          <a:prstGeom prst="rect">
            <a:avLst/>
          </a:prstGeom>
          <a:noFill/>
        </p:spPr>
        <p:txBody>
          <a:bodyPr wrap="square" rtlCol="0">
            <a:spAutoFit/>
          </a:bodyPr>
          <a:lstStyle/>
          <a:p>
            <a:pPr marL="457200" marR="0" lvl="0" indent="-457200">
              <a:lnSpc>
                <a:spcPts val="3200"/>
              </a:lnSpc>
              <a:spcBef>
                <a:spcPts val="0"/>
              </a:spcBef>
              <a:spcAft>
                <a:spcPts val="1200"/>
              </a:spcAft>
              <a:buClr>
                <a:srgbClr val="60A19B"/>
              </a:buClr>
              <a:buFont typeface="Arial" panose="020B0604020202020204" pitchFamily="34" charset="0"/>
              <a:buChar char="•"/>
            </a:pPr>
            <a:r>
              <a:rPr lang="en-US" sz="2400" dirty="0">
                <a:latin typeface="Century Gothic" panose="020B0502020202020204" pitchFamily="34" charset="0"/>
                <a:ea typeface="Times New Roman" panose="02020603050405020304" pitchFamily="18" charset="0"/>
                <a:cs typeface="Calibri" panose="020F0502020204030204" pitchFamily="34" charset="0"/>
              </a:rPr>
              <a:t>The prime is UNC and its partners are: </a:t>
            </a:r>
          </a:p>
          <a:p>
            <a:pPr marL="914400" lvl="1" indent="-457200">
              <a:lnSpc>
                <a:spcPts val="3200"/>
              </a:lnSpc>
              <a:buClr>
                <a:schemeClr val="bg1">
                  <a:lumMod val="85000"/>
                </a:schemeClr>
              </a:buClr>
              <a:buFont typeface="Arial" panose="020B0604020202020204" pitchFamily="34" charset="0"/>
              <a:buChar char="•"/>
            </a:pPr>
            <a:r>
              <a:rPr lang="en-US" sz="2400" dirty="0">
                <a:latin typeface="Century Gothic" panose="020B0502020202020204" pitchFamily="34" charset="0"/>
                <a:ea typeface="Times New Roman" panose="02020603050405020304" pitchFamily="18" charset="0"/>
                <a:cs typeface="Calibri" panose="020F0502020204030204" pitchFamily="34" charset="0"/>
              </a:rPr>
              <a:t>ICF</a:t>
            </a:r>
          </a:p>
          <a:p>
            <a:pPr marL="914400" lvl="1" indent="-457200">
              <a:lnSpc>
                <a:spcPts val="3200"/>
              </a:lnSpc>
              <a:buClr>
                <a:schemeClr val="bg1">
                  <a:lumMod val="85000"/>
                </a:schemeClr>
              </a:buClr>
              <a:buFont typeface="Arial" panose="020B0604020202020204" pitchFamily="34" charset="0"/>
              <a:buChar char="•"/>
            </a:pPr>
            <a:r>
              <a:rPr lang="en-US" sz="2400" dirty="0">
                <a:latin typeface="Century Gothic" panose="020B0502020202020204" pitchFamily="34" charset="0"/>
                <a:ea typeface="Times New Roman" panose="02020603050405020304" pitchFamily="18" charset="0"/>
                <a:cs typeface="Calibri" panose="020F0502020204030204" pitchFamily="34" charset="0"/>
              </a:rPr>
              <a:t>John Snow, Inc.</a:t>
            </a:r>
          </a:p>
          <a:p>
            <a:pPr marL="914400" lvl="1" indent="-457200">
              <a:lnSpc>
                <a:spcPts val="3200"/>
              </a:lnSpc>
              <a:buClr>
                <a:schemeClr val="bg1">
                  <a:lumMod val="85000"/>
                </a:schemeClr>
              </a:buClr>
              <a:buFont typeface="Arial" panose="020B0604020202020204" pitchFamily="34" charset="0"/>
              <a:buChar char="•"/>
            </a:pPr>
            <a:r>
              <a:rPr lang="en-US" sz="2400" dirty="0">
                <a:latin typeface="Century Gothic" panose="020B0502020202020204" pitchFamily="34" charset="0"/>
                <a:ea typeface="Times New Roman" panose="02020603050405020304" pitchFamily="18" charset="0"/>
                <a:cs typeface="Calibri" panose="020F0502020204030204" pitchFamily="34" charset="0"/>
              </a:rPr>
              <a:t>Management Sciences for Health</a:t>
            </a:r>
          </a:p>
          <a:p>
            <a:pPr marL="914400" lvl="1" indent="-457200">
              <a:lnSpc>
                <a:spcPts val="3200"/>
              </a:lnSpc>
              <a:buClr>
                <a:schemeClr val="bg1">
                  <a:lumMod val="85000"/>
                </a:schemeClr>
              </a:buClr>
              <a:buFont typeface="Arial" panose="020B0604020202020204" pitchFamily="34" charset="0"/>
              <a:buChar char="•"/>
            </a:pPr>
            <a:r>
              <a:rPr lang="en-US" sz="2400" dirty="0">
                <a:latin typeface="Century Gothic" panose="020B0502020202020204" pitchFamily="34" charset="0"/>
                <a:ea typeface="Times New Roman" panose="02020603050405020304" pitchFamily="18" charset="0"/>
                <a:cs typeface="Calibri" panose="020F0502020204030204" pitchFamily="34" charset="0"/>
              </a:rPr>
              <a:t>Palladium</a:t>
            </a:r>
          </a:p>
          <a:p>
            <a:pPr marL="914400" lvl="1" indent="-457200">
              <a:lnSpc>
                <a:spcPts val="3200"/>
              </a:lnSpc>
              <a:buClr>
                <a:schemeClr val="bg1">
                  <a:lumMod val="85000"/>
                </a:schemeClr>
              </a:buClr>
              <a:buFont typeface="Arial" panose="020B0604020202020204" pitchFamily="34" charset="0"/>
              <a:buChar char="•"/>
            </a:pPr>
            <a:r>
              <a:rPr lang="en-US" sz="2400" dirty="0">
                <a:latin typeface="Century Gothic" panose="020B0502020202020204" pitchFamily="34" charset="0"/>
                <a:ea typeface="Times New Roman" panose="02020603050405020304" pitchFamily="18" charset="0"/>
                <a:cs typeface="Calibri" panose="020F0502020204030204" pitchFamily="34" charset="0"/>
              </a:rPr>
              <a:t>Tulane University </a:t>
            </a:r>
            <a:endParaRPr lang="en-US" sz="2400" dirty="0">
              <a:latin typeface="Century Gothic" panose="020B0502020202020204" pitchFamily="34" charset="0"/>
              <a:ea typeface="Calibri" panose="020F0502020204030204" pitchFamily="34" charset="0"/>
              <a:cs typeface="Calibri" panose="020F0502020204030204" pitchFamily="34" charset="0"/>
            </a:endParaRPr>
          </a:p>
          <a:p>
            <a:pPr marL="457200" marR="0" lvl="0" indent="-457200">
              <a:lnSpc>
                <a:spcPts val="3200"/>
              </a:lnSpc>
              <a:spcBef>
                <a:spcPts val="1800"/>
              </a:spcBef>
              <a:spcAft>
                <a:spcPts val="0"/>
              </a:spcAft>
              <a:buClr>
                <a:srgbClr val="60A19B"/>
              </a:buClr>
              <a:buFont typeface="Arial" panose="020B0604020202020204" pitchFamily="34" charset="0"/>
              <a:buChar char="•"/>
            </a:pPr>
            <a:r>
              <a:rPr lang="en-US" sz="2400" dirty="0">
                <a:latin typeface="Century Gothic" panose="020B0502020202020204" pitchFamily="34" charset="0"/>
                <a:ea typeface="Times New Roman" panose="02020603050405020304" pitchFamily="18" charset="0"/>
                <a:cs typeface="Calibri" panose="020F0502020204030204" pitchFamily="34" charset="0"/>
              </a:rPr>
              <a:t>MEASURE Evaluation works with more than                                             72 smaller subawardees in more than 40 countries</a:t>
            </a:r>
            <a:endParaRPr lang="en-US" sz="2400" dirty="0">
              <a:latin typeface="Century Gothic" panose="020B0502020202020204" pitchFamily="34" charset="0"/>
              <a:ea typeface="Calibri" panose="020F0502020204030204" pitchFamily="34" charset="0"/>
              <a:cs typeface="Calibri" panose="020F0502020204030204" pitchFamily="34" charset="0"/>
            </a:endParaRPr>
          </a:p>
          <a:p>
            <a:pPr marL="457200" marR="0" lvl="0" indent="-457200">
              <a:lnSpc>
                <a:spcPts val="3200"/>
              </a:lnSpc>
              <a:spcBef>
                <a:spcPts val="1800"/>
              </a:spcBef>
              <a:spcAft>
                <a:spcPts val="0"/>
              </a:spcAft>
              <a:buClr>
                <a:srgbClr val="60A19B"/>
              </a:buClr>
              <a:buFont typeface="Arial" panose="020B0604020202020204" pitchFamily="34" charset="0"/>
              <a:buChar char="•"/>
            </a:pPr>
            <a:r>
              <a:rPr lang="en-US" sz="2400" dirty="0">
                <a:latin typeface="Century Gothic" panose="020B0502020202020204" pitchFamily="34" charset="0"/>
                <a:ea typeface="Times New Roman" panose="02020603050405020304" pitchFamily="18" charset="0"/>
                <a:cs typeface="Calibri" panose="020F0502020204030204" pitchFamily="34" charset="0"/>
              </a:rPr>
              <a:t>Over 26 percent of project funding goes back to minor subawardees</a:t>
            </a:r>
            <a:endParaRPr lang="en-US" sz="2400" dirty="0">
              <a:latin typeface="Century Gothic" panose="020B0502020202020204" pitchFamily="34" charset="0"/>
              <a:ea typeface="Calibri" panose="020F0502020204030204" pitchFamily="34" charset="0"/>
              <a:cs typeface="Calibri" panose="020F0502020204030204" pitchFamily="34" charset="0"/>
            </a:endParaRPr>
          </a:p>
          <a:p>
            <a:pPr>
              <a:lnSpc>
                <a:spcPts val="3200"/>
              </a:lnSpc>
            </a:pPr>
            <a:endParaRPr lang="en-US" sz="2200" dirty="0"/>
          </a:p>
        </p:txBody>
      </p:sp>
      <p:sp>
        <p:nvSpPr>
          <p:cNvPr id="2" name="Title 1">
            <a:extLst>
              <a:ext uri="{FF2B5EF4-FFF2-40B4-BE49-F238E27FC236}">
                <a16:creationId xmlns:a16="http://schemas.microsoft.com/office/drawing/2014/main" id="{C0B5A5B8-8246-7248-BFCF-AD94BD298A79}"/>
              </a:ext>
            </a:extLst>
          </p:cNvPr>
          <p:cNvSpPr>
            <a:spLocks noGrp="1"/>
          </p:cNvSpPr>
          <p:nvPr>
            <p:ph type="title"/>
          </p:nvPr>
        </p:nvSpPr>
        <p:spPr>
          <a:xfrm>
            <a:off x="481761" y="120523"/>
            <a:ext cx="11228478" cy="1008529"/>
          </a:xfrm>
        </p:spPr>
        <p:txBody>
          <a:bodyPr>
            <a:noAutofit/>
          </a:bodyPr>
          <a:lstStyle/>
          <a:p>
            <a:pPr>
              <a:lnSpc>
                <a:spcPct val="100000"/>
              </a:lnSpc>
              <a:spcAft>
                <a:spcPts val="500"/>
              </a:spcAft>
            </a:pPr>
            <a:r>
              <a:rPr lang="en-US" sz="3800" b="1" dirty="0">
                <a:latin typeface="Century Gothic" panose="020B0502020202020204" pitchFamily="34" charset="0"/>
              </a:rPr>
              <a:t>Local partners and capacity building are key</a:t>
            </a:r>
          </a:p>
        </p:txBody>
      </p:sp>
      <p:sp>
        <p:nvSpPr>
          <p:cNvPr id="7" name="Oval 6">
            <a:extLst>
              <a:ext uri="{FF2B5EF4-FFF2-40B4-BE49-F238E27FC236}">
                <a16:creationId xmlns:a16="http://schemas.microsoft.com/office/drawing/2014/main" id="{A2948828-12BB-C84E-A802-C795694979F9}"/>
              </a:ext>
            </a:extLst>
          </p:cNvPr>
          <p:cNvSpPr/>
          <p:nvPr/>
        </p:nvSpPr>
        <p:spPr>
          <a:xfrm>
            <a:off x="10339901" y="1756762"/>
            <a:ext cx="276233" cy="251342"/>
          </a:xfrm>
          <a:prstGeom prst="ellipse">
            <a:avLst/>
          </a:prstGeom>
          <a:solidFill>
            <a:srgbClr val="FFFFFF">
              <a:alpha val="4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pic>
        <p:nvPicPr>
          <p:cNvPr id="25" name="Picture 24">
            <a:extLst>
              <a:ext uri="{FF2B5EF4-FFF2-40B4-BE49-F238E27FC236}">
                <a16:creationId xmlns:a16="http://schemas.microsoft.com/office/drawing/2014/main" id="{43317060-8ECA-404C-B280-8C7A92776456}"/>
              </a:ext>
            </a:extLst>
          </p:cNvPr>
          <p:cNvPicPr>
            <a:picLocks noChangeAspect="1"/>
          </p:cNvPicPr>
          <p:nvPr/>
        </p:nvPicPr>
        <p:blipFill rotWithShape="1">
          <a:blip r:embed="rId2">
            <a:extLst>
              <a:ext uri="{28A0092B-C50C-407E-A947-70E740481C1C}">
                <a14:useLocalDpi xmlns:a14="http://schemas.microsoft.com/office/drawing/2010/main" val="0"/>
              </a:ext>
            </a:extLst>
          </a:blip>
          <a:srcRect r="8314" b="41363"/>
          <a:stretch/>
        </p:blipFill>
        <p:spPr>
          <a:xfrm>
            <a:off x="8730674" y="4424045"/>
            <a:ext cx="3268132" cy="2018050"/>
          </a:xfrm>
          <a:prstGeom prst="rect">
            <a:avLst/>
          </a:prstGeom>
        </p:spPr>
      </p:pic>
    </p:spTree>
    <p:extLst>
      <p:ext uri="{BB962C8B-B14F-4D97-AF65-F5344CB8AC3E}">
        <p14:creationId xmlns:p14="http://schemas.microsoft.com/office/powerpoint/2010/main" val="1422538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9F83E06-3289-45D2-8863-98F781907419}"/>
              </a:ext>
            </a:extLst>
          </p:cNvPr>
          <p:cNvGrpSpPr/>
          <p:nvPr/>
        </p:nvGrpSpPr>
        <p:grpSpPr>
          <a:xfrm>
            <a:off x="5654040" y="1786972"/>
            <a:ext cx="6050280" cy="4603727"/>
            <a:chOff x="4848336" y="3886201"/>
            <a:chExt cx="5133864" cy="3867684"/>
          </a:xfrm>
        </p:grpSpPr>
        <p:pic>
          <p:nvPicPr>
            <p:cNvPr id="6" name="Picture 5">
              <a:extLst>
                <a:ext uri="{FF2B5EF4-FFF2-40B4-BE49-F238E27FC236}">
                  <a16:creationId xmlns:a16="http://schemas.microsoft.com/office/drawing/2014/main" id="{07EAD2B2-F5B5-4079-84F9-319DDB733D46}"/>
                </a:ext>
              </a:extLst>
            </p:cNvPr>
            <p:cNvPicPr>
              <a:picLocks noChangeAspect="1"/>
            </p:cNvPicPr>
            <p:nvPr/>
          </p:nvPicPr>
          <p:blipFill>
            <a:blip r:embed="rId3">
              <a:alphaModFix amt="65000"/>
            </a:blip>
            <a:stretch>
              <a:fillRect/>
            </a:stretch>
          </p:blipFill>
          <p:spPr>
            <a:xfrm>
              <a:off x="4848336" y="3886201"/>
              <a:ext cx="5133864" cy="3867684"/>
            </a:xfrm>
            <a:prstGeom prst="rect">
              <a:avLst/>
            </a:prstGeom>
          </p:spPr>
        </p:pic>
        <p:sp>
          <p:nvSpPr>
            <p:cNvPr id="7" name="Oval 6">
              <a:extLst>
                <a:ext uri="{FF2B5EF4-FFF2-40B4-BE49-F238E27FC236}">
                  <a16:creationId xmlns:a16="http://schemas.microsoft.com/office/drawing/2014/main" id="{B8C7CAF4-B87E-4D46-AD4B-890779A8C5EB}"/>
                </a:ext>
              </a:extLst>
            </p:cNvPr>
            <p:cNvSpPr/>
            <p:nvPr/>
          </p:nvSpPr>
          <p:spPr>
            <a:xfrm>
              <a:off x="6934200" y="6781800"/>
              <a:ext cx="533400" cy="533400"/>
            </a:xfrm>
            <a:prstGeom prst="ellipse">
              <a:avLst/>
            </a:prstGeom>
            <a:solidFill>
              <a:srgbClr val="FF00FF">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Oval 7">
              <a:extLst>
                <a:ext uri="{FF2B5EF4-FFF2-40B4-BE49-F238E27FC236}">
                  <a16:creationId xmlns:a16="http://schemas.microsoft.com/office/drawing/2014/main" id="{E88C1EDB-0EF9-4DA2-BDD3-6C22EF532662}"/>
                </a:ext>
              </a:extLst>
            </p:cNvPr>
            <p:cNvSpPr/>
            <p:nvPr/>
          </p:nvSpPr>
          <p:spPr>
            <a:xfrm>
              <a:off x="8382000" y="6629400"/>
              <a:ext cx="533400" cy="533400"/>
            </a:xfrm>
            <a:prstGeom prst="ellipse">
              <a:avLst/>
            </a:prstGeom>
            <a:solidFill>
              <a:srgbClr val="FF00FF">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val 8">
              <a:extLst>
                <a:ext uri="{FF2B5EF4-FFF2-40B4-BE49-F238E27FC236}">
                  <a16:creationId xmlns:a16="http://schemas.microsoft.com/office/drawing/2014/main" id="{BF0D7D58-4455-4A85-8D3F-E754BEA0E2B2}"/>
                </a:ext>
              </a:extLst>
            </p:cNvPr>
            <p:cNvSpPr/>
            <p:nvPr/>
          </p:nvSpPr>
          <p:spPr>
            <a:xfrm>
              <a:off x="8077200" y="5204787"/>
              <a:ext cx="533400" cy="533400"/>
            </a:xfrm>
            <a:prstGeom prst="ellipse">
              <a:avLst/>
            </a:prstGeom>
            <a:solidFill>
              <a:srgbClr val="FF00FF">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sp>
        <p:nvSpPr>
          <p:cNvPr id="2" name="Title 1">
            <a:extLst>
              <a:ext uri="{FF2B5EF4-FFF2-40B4-BE49-F238E27FC236}">
                <a16:creationId xmlns:a16="http://schemas.microsoft.com/office/drawing/2014/main" id="{82CE8A3B-3C6F-4BB7-93FD-310A28C6CB33}"/>
              </a:ext>
            </a:extLst>
          </p:cNvPr>
          <p:cNvSpPr>
            <a:spLocks noGrp="1"/>
          </p:cNvSpPr>
          <p:nvPr>
            <p:ph type="title"/>
          </p:nvPr>
        </p:nvSpPr>
        <p:spPr>
          <a:xfrm>
            <a:off x="681024" y="407668"/>
            <a:ext cx="10574575" cy="1008529"/>
          </a:xfrm>
        </p:spPr>
        <p:txBody>
          <a:bodyPr>
            <a:normAutofit fontScale="90000"/>
          </a:bodyPr>
          <a:lstStyle/>
          <a:p>
            <a:r>
              <a:rPr lang="en-US" dirty="0"/>
              <a:t>Where: Qualitative study design</a:t>
            </a:r>
            <a:br>
              <a:rPr lang="en-US" dirty="0"/>
            </a:br>
            <a:endParaRPr lang="en-US" dirty="0"/>
          </a:p>
        </p:txBody>
      </p:sp>
      <p:graphicFrame>
        <p:nvGraphicFramePr>
          <p:cNvPr id="5" name="Table 4">
            <a:extLst>
              <a:ext uri="{FF2B5EF4-FFF2-40B4-BE49-F238E27FC236}">
                <a16:creationId xmlns:a16="http://schemas.microsoft.com/office/drawing/2014/main" id="{E37CAB3D-2567-48FD-A641-575398103A37}"/>
              </a:ext>
            </a:extLst>
          </p:cNvPr>
          <p:cNvGraphicFramePr>
            <a:graphicFrameLocks noGrp="1"/>
          </p:cNvGraphicFramePr>
          <p:nvPr>
            <p:extLst>
              <p:ext uri="{D42A27DB-BD31-4B8C-83A1-F6EECF244321}">
                <p14:modId xmlns:p14="http://schemas.microsoft.com/office/powerpoint/2010/main" val="215608449"/>
              </p:ext>
            </p:extLst>
          </p:nvPr>
        </p:nvGraphicFramePr>
        <p:xfrm>
          <a:off x="838201" y="2076916"/>
          <a:ext cx="4168589" cy="3349644"/>
        </p:xfrm>
        <a:graphic>
          <a:graphicData uri="http://schemas.openxmlformats.org/drawingml/2006/table">
            <a:tbl>
              <a:tblPr firstRow="1" firstCol="1" bandRow="1">
                <a:tableStyleId>{5C22544A-7EE6-4342-B048-85BDC9FD1C3A}</a:tableStyleId>
              </a:tblPr>
              <a:tblGrid>
                <a:gridCol w="2084295">
                  <a:extLst>
                    <a:ext uri="{9D8B030D-6E8A-4147-A177-3AD203B41FA5}">
                      <a16:colId xmlns:a16="http://schemas.microsoft.com/office/drawing/2014/main" val="210947565"/>
                    </a:ext>
                  </a:extLst>
                </a:gridCol>
                <a:gridCol w="2084294">
                  <a:extLst>
                    <a:ext uri="{9D8B030D-6E8A-4147-A177-3AD203B41FA5}">
                      <a16:colId xmlns:a16="http://schemas.microsoft.com/office/drawing/2014/main" val="2873980947"/>
                    </a:ext>
                  </a:extLst>
                </a:gridCol>
              </a:tblGrid>
              <a:tr h="660369">
                <a:tc>
                  <a:txBody>
                    <a:bodyPr/>
                    <a:lstStyle/>
                    <a:p>
                      <a:pPr marL="0" marR="0">
                        <a:lnSpc>
                          <a:spcPct val="107000"/>
                        </a:lnSpc>
                        <a:spcBef>
                          <a:spcPts val="0"/>
                        </a:spcBef>
                        <a:spcAft>
                          <a:spcPts val="0"/>
                        </a:spcAft>
                      </a:pPr>
                      <a:r>
                        <a:rPr lang="fr-FR" sz="1800" dirty="0">
                          <a:effectLst/>
                          <a:latin typeface="Century Gothic" panose="020B0502020202020204" pitchFamily="34" charset="0"/>
                        </a:rPr>
                        <a:t>Region</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161365" marR="60512" marT="806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B1632"/>
                    </a:solidFill>
                  </a:tcPr>
                </a:tc>
                <a:tc>
                  <a:txBody>
                    <a:bodyPr/>
                    <a:lstStyle/>
                    <a:p>
                      <a:pPr marL="0" marR="0">
                        <a:lnSpc>
                          <a:spcPct val="107000"/>
                        </a:lnSpc>
                        <a:spcBef>
                          <a:spcPts val="0"/>
                        </a:spcBef>
                        <a:spcAft>
                          <a:spcPts val="0"/>
                        </a:spcAft>
                      </a:pPr>
                      <a:r>
                        <a:rPr lang="fr-FR" sz="1800" dirty="0">
                          <a:effectLst/>
                          <a:latin typeface="Century Gothic" panose="020B0502020202020204" pitchFamily="34" charset="0"/>
                        </a:rPr>
                        <a:t>District</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161365" marR="60512" marT="806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B1632"/>
                    </a:solidFill>
                  </a:tcPr>
                </a:tc>
                <a:extLst>
                  <a:ext uri="{0D108BD9-81ED-4DB2-BD59-A6C34878D82A}">
                    <a16:rowId xmlns:a16="http://schemas.microsoft.com/office/drawing/2014/main" val="3413815564"/>
                  </a:ext>
                </a:extLst>
              </a:tr>
              <a:tr h="437677">
                <a:tc rowSpan="2">
                  <a:txBody>
                    <a:bodyPr/>
                    <a:lstStyle/>
                    <a:p>
                      <a:pPr marL="0" marR="0">
                        <a:lnSpc>
                          <a:spcPct val="107000"/>
                        </a:lnSpc>
                        <a:spcBef>
                          <a:spcPts val="0"/>
                        </a:spcBef>
                        <a:spcAft>
                          <a:spcPts val="0"/>
                        </a:spcAft>
                      </a:pPr>
                      <a:r>
                        <a:rPr lang="fr-FR" sz="1800" b="0" dirty="0">
                          <a:solidFill>
                            <a:schemeClr val="tx1"/>
                          </a:solidFill>
                          <a:effectLst/>
                          <a:latin typeface="Century Gothic" panose="020B0502020202020204" pitchFamily="34" charset="0"/>
                        </a:rPr>
                        <a:t>Abidjan 2</a:t>
                      </a:r>
                      <a:endParaRPr lang="en-US" sz="18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b="0" dirty="0">
                          <a:solidFill>
                            <a:schemeClr val="tx1"/>
                          </a:solidFill>
                          <a:effectLst/>
                          <a:latin typeface="Century Gothic" panose="020B0502020202020204" pitchFamily="34" charset="0"/>
                        </a:rPr>
                        <a:t> </a:t>
                      </a:r>
                      <a:endParaRPr lang="en-US" sz="18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161365" marR="60512" marT="806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D1CE"/>
                    </a:solidFill>
                  </a:tcPr>
                </a:tc>
                <a:tc>
                  <a:txBody>
                    <a:bodyPr/>
                    <a:lstStyle/>
                    <a:p>
                      <a:pPr marL="0" marR="0">
                        <a:lnSpc>
                          <a:spcPct val="107000"/>
                        </a:lnSpc>
                        <a:spcBef>
                          <a:spcPts val="0"/>
                        </a:spcBef>
                        <a:spcAft>
                          <a:spcPts val="0"/>
                        </a:spcAft>
                      </a:pPr>
                      <a:r>
                        <a:rPr lang="fr-FR" sz="1800" b="0" dirty="0">
                          <a:solidFill>
                            <a:schemeClr val="tx1"/>
                          </a:solidFill>
                          <a:effectLst/>
                          <a:latin typeface="Century Gothic" panose="020B0502020202020204" pitchFamily="34" charset="0"/>
                        </a:rPr>
                        <a:t>Abobo Ouest</a:t>
                      </a:r>
                      <a:endParaRPr lang="en-US" sz="18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161365" marR="60512" marT="806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D1CE"/>
                    </a:solidFill>
                  </a:tcPr>
                </a:tc>
                <a:extLst>
                  <a:ext uri="{0D108BD9-81ED-4DB2-BD59-A6C34878D82A}">
                    <a16:rowId xmlns:a16="http://schemas.microsoft.com/office/drawing/2014/main" val="2733045950"/>
                  </a:ext>
                </a:extLst>
              </a:tr>
              <a:tr h="437677">
                <a:tc vMerge="1">
                  <a:txBody>
                    <a:bodyPr/>
                    <a:lstStyle/>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FR" sz="1800" b="0" dirty="0">
                          <a:solidFill>
                            <a:schemeClr val="tx1"/>
                          </a:solidFill>
                          <a:effectLst/>
                          <a:latin typeface="Century Gothic" panose="020B0502020202020204" pitchFamily="34" charset="0"/>
                        </a:rPr>
                        <a:t>Port Bouet</a:t>
                      </a:r>
                      <a:endParaRPr lang="en-US" sz="18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161365" marR="60512" marT="806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D1CE"/>
                    </a:solidFill>
                  </a:tcPr>
                </a:tc>
                <a:extLst>
                  <a:ext uri="{0D108BD9-81ED-4DB2-BD59-A6C34878D82A}">
                    <a16:rowId xmlns:a16="http://schemas.microsoft.com/office/drawing/2014/main" val="1277646999"/>
                  </a:ext>
                </a:extLst>
              </a:tr>
              <a:tr h="437677">
                <a:tc rowSpan="2">
                  <a:txBody>
                    <a:bodyPr/>
                    <a:lstStyle/>
                    <a:p>
                      <a:pPr marL="0" marR="0">
                        <a:lnSpc>
                          <a:spcPct val="107000"/>
                        </a:lnSpc>
                        <a:spcBef>
                          <a:spcPts val="0"/>
                        </a:spcBef>
                        <a:spcAft>
                          <a:spcPts val="0"/>
                        </a:spcAft>
                      </a:pPr>
                      <a:r>
                        <a:rPr lang="fr-FR" sz="1800" b="0" dirty="0">
                          <a:solidFill>
                            <a:schemeClr val="tx1"/>
                          </a:solidFill>
                          <a:effectLst/>
                          <a:latin typeface="Century Gothic" panose="020B0502020202020204" pitchFamily="34" charset="0"/>
                        </a:rPr>
                        <a:t>Gboklé Nawa San Pedro</a:t>
                      </a:r>
                      <a:endParaRPr lang="en-US" sz="18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b="0" dirty="0">
                          <a:solidFill>
                            <a:schemeClr val="tx1"/>
                          </a:solidFill>
                          <a:effectLst/>
                          <a:latin typeface="Century Gothic" panose="020B0502020202020204" pitchFamily="34" charset="0"/>
                        </a:rPr>
                        <a:t> </a:t>
                      </a:r>
                      <a:endParaRPr lang="en-US" sz="18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161365" marR="60512" marT="806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3D1CE">
                        <a:alpha val="49804"/>
                      </a:srgbClr>
                    </a:solidFill>
                  </a:tcPr>
                </a:tc>
                <a:tc>
                  <a:txBody>
                    <a:bodyPr/>
                    <a:lstStyle/>
                    <a:p>
                      <a:pPr marL="0" marR="0">
                        <a:lnSpc>
                          <a:spcPct val="107000"/>
                        </a:lnSpc>
                        <a:spcBef>
                          <a:spcPts val="0"/>
                        </a:spcBef>
                        <a:spcAft>
                          <a:spcPts val="0"/>
                        </a:spcAft>
                      </a:pPr>
                      <a:r>
                        <a:rPr lang="fr-FR" sz="1800" b="0" dirty="0">
                          <a:solidFill>
                            <a:schemeClr val="tx1"/>
                          </a:solidFill>
                          <a:effectLst/>
                          <a:latin typeface="Century Gothic" panose="020B0502020202020204" pitchFamily="34" charset="0"/>
                        </a:rPr>
                        <a:t>San Pedro</a:t>
                      </a:r>
                      <a:endParaRPr lang="en-US" sz="18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161365" marR="60512" marT="806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3D1CE">
                        <a:alpha val="49804"/>
                      </a:srgbClr>
                    </a:solidFill>
                  </a:tcPr>
                </a:tc>
                <a:extLst>
                  <a:ext uri="{0D108BD9-81ED-4DB2-BD59-A6C34878D82A}">
                    <a16:rowId xmlns:a16="http://schemas.microsoft.com/office/drawing/2014/main" val="1183238589"/>
                  </a:ext>
                </a:extLst>
              </a:tr>
              <a:tr h="484063">
                <a:tc vMerge="1">
                  <a:txBody>
                    <a:bodyPr/>
                    <a:lstStyle/>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FR" sz="1800" b="0" dirty="0">
                          <a:solidFill>
                            <a:schemeClr val="tx1"/>
                          </a:solidFill>
                          <a:effectLst/>
                          <a:latin typeface="Century Gothic" panose="020B0502020202020204" pitchFamily="34" charset="0"/>
                        </a:rPr>
                        <a:t>Soubré</a:t>
                      </a:r>
                      <a:endParaRPr lang="en-US" sz="18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161365" marR="60512" marT="806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3D1CE">
                        <a:alpha val="49804"/>
                      </a:srgbClr>
                    </a:solidFill>
                  </a:tcPr>
                </a:tc>
                <a:extLst>
                  <a:ext uri="{0D108BD9-81ED-4DB2-BD59-A6C34878D82A}">
                    <a16:rowId xmlns:a16="http://schemas.microsoft.com/office/drawing/2014/main" val="989588698"/>
                  </a:ext>
                </a:extLst>
              </a:tr>
              <a:tr h="437677">
                <a:tc rowSpan="2">
                  <a:txBody>
                    <a:bodyPr/>
                    <a:lstStyle/>
                    <a:p>
                      <a:pPr marL="0" marR="0">
                        <a:lnSpc>
                          <a:spcPct val="107000"/>
                        </a:lnSpc>
                        <a:spcBef>
                          <a:spcPts val="0"/>
                        </a:spcBef>
                        <a:spcAft>
                          <a:spcPts val="0"/>
                        </a:spcAft>
                      </a:pPr>
                      <a:r>
                        <a:rPr lang="fr-FR" sz="1800" b="0" dirty="0">
                          <a:solidFill>
                            <a:schemeClr val="tx1"/>
                          </a:solidFill>
                          <a:effectLst/>
                          <a:latin typeface="Century Gothic" panose="020B0502020202020204" pitchFamily="34" charset="0"/>
                        </a:rPr>
                        <a:t>Gbêké</a:t>
                      </a:r>
                      <a:endParaRPr lang="en-US" sz="18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b="0" dirty="0">
                          <a:solidFill>
                            <a:schemeClr val="tx1"/>
                          </a:solidFill>
                          <a:effectLst/>
                          <a:latin typeface="Century Gothic" panose="020B0502020202020204" pitchFamily="34" charset="0"/>
                        </a:rPr>
                        <a:t> </a:t>
                      </a:r>
                      <a:endParaRPr lang="en-US" sz="18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161365" marR="60512" marT="806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3D1CE"/>
                    </a:solidFill>
                  </a:tcPr>
                </a:tc>
                <a:tc>
                  <a:txBody>
                    <a:bodyPr/>
                    <a:lstStyle/>
                    <a:p>
                      <a:pPr marL="0" marR="0">
                        <a:lnSpc>
                          <a:spcPct val="107000"/>
                        </a:lnSpc>
                        <a:spcBef>
                          <a:spcPts val="0"/>
                        </a:spcBef>
                        <a:spcAft>
                          <a:spcPts val="0"/>
                        </a:spcAft>
                      </a:pPr>
                      <a:r>
                        <a:rPr lang="fr-FR" sz="1800" b="0" dirty="0">
                          <a:solidFill>
                            <a:schemeClr val="tx1"/>
                          </a:solidFill>
                          <a:effectLst/>
                          <a:latin typeface="Century Gothic" panose="020B0502020202020204" pitchFamily="34" charset="0"/>
                        </a:rPr>
                        <a:t>Bouaké Sud</a:t>
                      </a:r>
                      <a:endParaRPr lang="en-US" sz="18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161365" marR="60512" marT="806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3D1CE"/>
                    </a:solidFill>
                  </a:tcPr>
                </a:tc>
                <a:extLst>
                  <a:ext uri="{0D108BD9-81ED-4DB2-BD59-A6C34878D82A}">
                    <a16:rowId xmlns:a16="http://schemas.microsoft.com/office/drawing/2014/main" val="2052671917"/>
                  </a:ext>
                </a:extLst>
              </a:tr>
              <a:tr h="437677">
                <a:tc vMerge="1">
                  <a:txBody>
                    <a:bodyPr/>
                    <a:lstStyle/>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fr-FR" sz="1800" b="0" dirty="0">
                          <a:solidFill>
                            <a:schemeClr val="tx1"/>
                          </a:solidFill>
                          <a:effectLst/>
                          <a:latin typeface="Century Gothic" panose="020B0502020202020204" pitchFamily="34" charset="0"/>
                        </a:rPr>
                        <a:t>Bouaké Nord Est</a:t>
                      </a:r>
                      <a:endParaRPr lang="en-US" sz="18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161365" marR="60512" marT="806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3D1CE"/>
                    </a:solidFill>
                  </a:tcPr>
                </a:tc>
                <a:extLst>
                  <a:ext uri="{0D108BD9-81ED-4DB2-BD59-A6C34878D82A}">
                    <a16:rowId xmlns:a16="http://schemas.microsoft.com/office/drawing/2014/main" val="1362784230"/>
                  </a:ext>
                </a:extLst>
              </a:tr>
            </a:tbl>
          </a:graphicData>
        </a:graphic>
      </p:graphicFrame>
    </p:spTree>
    <p:extLst>
      <p:ext uri="{BB962C8B-B14F-4D97-AF65-F5344CB8AC3E}">
        <p14:creationId xmlns:p14="http://schemas.microsoft.com/office/powerpoint/2010/main" val="4277256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3C34A1-0B65-4285-BC62-B8DAD02BAF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479"/>
          <a:stretch/>
        </p:blipFill>
        <p:spPr>
          <a:xfrm>
            <a:off x="7482841" y="2643548"/>
            <a:ext cx="4713798" cy="2644732"/>
          </a:xfrm>
          <a:prstGeom prst="rect">
            <a:avLst/>
          </a:prstGeom>
        </p:spPr>
      </p:pic>
      <p:sp>
        <p:nvSpPr>
          <p:cNvPr id="2" name="Title 1">
            <a:extLst>
              <a:ext uri="{FF2B5EF4-FFF2-40B4-BE49-F238E27FC236}">
                <a16:creationId xmlns:a16="http://schemas.microsoft.com/office/drawing/2014/main" id="{8068E4A2-827F-47AF-BEB3-F71DD1CB55A2}"/>
              </a:ext>
            </a:extLst>
          </p:cNvPr>
          <p:cNvSpPr>
            <a:spLocks noGrp="1"/>
          </p:cNvSpPr>
          <p:nvPr>
            <p:ph type="title"/>
          </p:nvPr>
        </p:nvSpPr>
        <p:spPr>
          <a:xfrm>
            <a:off x="681024" y="196344"/>
            <a:ext cx="10574575" cy="1008529"/>
          </a:xfrm>
        </p:spPr>
        <p:txBody>
          <a:bodyPr/>
          <a:lstStyle/>
          <a:p>
            <a:r>
              <a:rPr lang="en-US" sz="4200" dirty="0"/>
              <a:t>Major HIS strengthening interventions </a:t>
            </a:r>
          </a:p>
        </p:txBody>
      </p:sp>
      <p:sp>
        <p:nvSpPr>
          <p:cNvPr id="3" name="Text Placeholder 2">
            <a:extLst>
              <a:ext uri="{FF2B5EF4-FFF2-40B4-BE49-F238E27FC236}">
                <a16:creationId xmlns:a16="http://schemas.microsoft.com/office/drawing/2014/main" id="{1E4758E1-BFD6-4415-9523-5BB3CC16F2C1}"/>
              </a:ext>
            </a:extLst>
          </p:cNvPr>
          <p:cNvSpPr>
            <a:spLocks noGrp="1"/>
          </p:cNvSpPr>
          <p:nvPr>
            <p:ph type="body" sz="quarter" idx="10"/>
          </p:nvPr>
        </p:nvSpPr>
        <p:spPr>
          <a:xfrm>
            <a:off x="513332" y="1724809"/>
            <a:ext cx="9513127" cy="3563471"/>
          </a:xfrm>
        </p:spPr>
        <p:txBody>
          <a:bodyPr>
            <a:noAutofit/>
          </a:bodyPr>
          <a:lstStyle/>
          <a:p>
            <a:pPr marL="403433" indent="-354405">
              <a:lnSpc>
                <a:spcPts val="2700"/>
              </a:lnSpc>
              <a:spcAft>
                <a:spcPts val="794"/>
              </a:spcAft>
              <a:buClr>
                <a:srgbClr val="60A19B"/>
              </a:buClr>
            </a:pPr>
            <a:r>
              <a:rPr lang="en-US" sz="2100" dirty="0"/>
              <a:t>Performance of Routine Information System                        Management (PRISM) assessments</a:t>
            </a:r>
          </a:p>
          <a:p>
            <a:pPr marL="403433" indent="-354405">
              <a:lnSpc>
                <a:spcPts val="2700"/>
              </a:lnSpc>
              <a:spcAft>
                <a:spcPts val="794"/>
              </a:spcAft>
              <a:buClr>
                <a:srgbClr val="60A19B"/>
              </a:buClr>
            </a:pPr>
            <a:r>
              <a:rPr lang="en-US" sz="2100" dirty="0"/>
              <a:t>Development and implementation of data quality                  assessment (DQA) and routine data quality assessment             (RDQA) tools</a:t>
            </a:r>
          </a:p>
          <a:p>
            <a:pPr marL="403433" indent="-354405">
              <a:lnSpc>
                <a:spcPts val="2700"/>
              </a:lnSpc>
              <a:spcAft>
                <a:spcPts val="794"/>
              </a:spcAft>
              <a:buClr>
                <a:srgbClr val="60A19B"/>
              </a:buClr>
            </a:pPr>
            <a:r>
              <a:rPr lang="en-US" sz="2100" dirty="0"/>
              <a:t>Standardization of indicators and tools</a:t>
            </a:r>
          </a:p>
          <a:p>
            <a:pPr marL="403433" indent="-354405">
              <a:lnSpc>
                <a:spcPts val="2700"/>
              </a:lnSpc>
              <a:spcAft>
                <a:spcPts val="794"/>
              </a:spcAft>
              <a:buClr>
                <a:srgbClr val="60A19B"/>
              </a:buClr>
            </a:pPr>
            <a:r>
              <a:rPr lang="en-US" sz="2100" dirty="0"/>
              <a:t>Implementation of electronic systems, such as DHIS 2 (used for aggregate patient and facility HIV data) and the Management Tool for Electronic Patient Files (referred to as SIGDEP, Versions 1 and 2)</a:t>
            </a:r>
          </a:p>
        </p:txBody>
      </p:sp>
    </p:spTree>
    <p:extLst>
      <p:ext uri="{BB962C8B-B14F-4D97-AF65-F5344CB8AC3E}">
        <p14:creationId xmlns:p14="http://schemas.microsoft.com/office/powerpoint/2010/main" val="859778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4758E1-BFD6-4415-9523-5BB3CC16F2C1}"/>
              </a:ext>
            </a:extLst>
          </p:cNvPr>
          <p:cNvSpPr>
            <a:spLocks noGrp="1"/>
          </p:cNvSpPr>
          <p:nvPr>
            <p:ph type="body" sz="quarter" idx="10"/>
          </p:nvPr>
        </p:nvSpPr>
        <p:spPr>
          <a:xfrm>
            <a:off x="681024" y="3887624"/>
            <a:ext cx="8677835" cy="1928289"/>
          </a:xfrm>
        </p:spPr>
        <p:txBody>
          <a:bodyPr>
            <a:normAutofit/>
          </a:bodyPr>
          <a:lstStyle/>
          <a:p>
            <a:pPr marL="506228" indent="-457200">
              <a:spcAft>
                <a:spcPts val="1059"/>
              </a:spcAft>
              <a:buClr>
                <a:srgbClr val="60A19B"/>
              </a:buClr>
            </a:pPr>
            <a:r>
              <a:rPr lang="en-US" sz="2800" dirty="0"/>
              <a:t>Improvements in </a:t>
            </a:r>
            <a:r>
              <a:rPr lang="en-US" sz="2800" b="1" dirty="0"/>
              <a:t>data quality</a:t>
            </a:r>
          </a:p>
          <a:p>
            <a:pPr marL="506228" indent="-457200">
              <a:spcAft>
                <a:spcPts val="1059"/>
              </a:spcAft>
              <a:buClr>
                <a:srgbClr val="60A19B"/>
              </a:buClr>
            </a:pPr>
            <a:r>
              <a:rPr lang="en-US" sz="2800" dirty="0"/>
              <a:t>Improvements in </a:t>
            </a:r>
            <a:r>
              <a:rPr lang="en-US" sz="2800" b="1" dirty="0"/>
              <a:t>data use</a:t>
            </a:r>
          </a:p>
        </p:txBody>
      </p:sp>
      <p:sp>
        <p:nvSpPr>
          <p:cNvPr id="4" name="Text Placeholder 3">
            <a:extLst>
              <a:ext uri="{FF2B5EF4-FFF2-40B4-BE49-F238E27FC236}">
                <a16:creationId xmlns:a16="http://schemas.microsoft.com/office/drawing/2014/main" id="{8B76227D-839E-4DE7-A59C-984CB366545B}"/>
              </a:ext>
            </a:extLst>
          </p:cNvPr>
          <p:cNvSpPr>
            <a:spLocks noGrp="1"/>
          </p:cNvSpPr>
          <p:nvPr>
            <p:ph type="body" sz="quarter" idx="11"/>
          </p:nvPr>
        </p:nvSpPr>
        <p:spPr>
          <a:xfrm>
            <a:off x="682435" y="1234011"/>
            <a:ext cx="10686605" cy="1928290"/>
          </a:xfrm>
        </p:spPr>
        <p:txBody>
          <a:bodyPr/>
          <a:lstStyle/>
          <a:p>
            <a:pPr marL="0" lvl="0" indent="0">
              <a:buNone/>
            </a:pPr>
            <a:r>
              <a:rPr lang="en-US" sz="3177" dirty="0"/>
              <a:t>How are the major HIS strengthening interventions implemented over the past 10 years associated with HIS performance (defined as data quality and use)?</a:t>
            </a:r>
          </a:p>
        </p:txBody>
      </p:sp>
      <p:pic>
        <p:nvPicPr>
          <p:cNvPr id="5" name="Picture 4">
            <a:extLst>
              <a:ext uri="{FF2B5EF4-FFF2-40B4-BE49-F238E27FC236}">
                <a16:creationId xmlns:a16="http://schemas.microsoft.com/office/drawing/2014/main" id="{F845ACC4-16B3-4058-AA14-55684731EE77}"/>
              </a:ext>
            </a:extLst>
          </p:cNvPr>
          <p:cNvPicPr>
            <a:picLocks noChangeAspect="1"/>
          </p:cNvPicPr>
          <p:nvPr/>
        </p:nvPicPr>
        <p:blipFill rotWithShape="1">
          <a:blip r:embed="rId2">
            <a:extLst>
              <a:ext uri="{28A0092B-C50C-407E-A947-70E740481C1C}">
                <a14:useLocalDpi xmlns:a14="http://schemas.microsoft.com/office/drawing/2010/main" val="0"/>
              </a:ext>
            </a:extLst>
          </a:blip>
          <a:srcRect l="5769"/>
          <a:stretch/>
        </p:blipFill>
        <p:spPr>
          <a:xfrm>
            <a:off x="7391400" y="2923479"/>
            <a:ext cx="4440759" cy="3512973"/>
          </a:xfrm>
          <a:prstGeom prst="rect">
            <a:avLst/>
          </a:prstGeom>
        </p:spPr>
      </p:pic>
      <p:sp>
        <p:nvSpPr>
          <p:cNvPr id="8" name="Title 1">
            <a:extLst>
              <a:ext uri="{FF2B5EF4-FFF2-40B4-BE49-F238E27FC236}">
                <a16:creationId xmlns:a16="http://schemas.microsoft.com/office/drawing/2014/main" id="{5E4980FA-3C94-2C40-9185-85CEDCDF5BD3}"/>
              </a:ext>
            </a:extLst>
          </p:cNvPr>
          <p:cNvSpPr txBox="1">
            <a:spLocks/>
          </p:cNvSpPr>
          <p:nvPr/>
        </p:nvSpPr>
        <p:spPr>
          <a:xfrm>
            <a:off x="681024" y="196344"/>
            <a:ext cx="10574575" cy="10085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36" b="1" kern="1200">
                <a:solidFill>
                  <a:srgbClr val="A29CC0"/>
                </a:solidFill>
                <a:latin typeface="Century Gothic" charset="0"/>
                <a:ea typeface="Century Gothic" charset="0"/>
                <a:cs typeface="Century Gothic" charset="0"/>
              </a:defRPr>
            </a:lvl1pPr>
          </a:lstStyle>
          <a:p>
            <a:r>
              <a:rPr lang="en-US" sz="4200" dirty="0"/>
              <a:t>Findings </a:t>
            </a:r>
          </a:p>
        </p:txBody>
      </p:sp>
    </p:spTree>
    <p:extLst>
      <p:ext uri="{BB962C8B-B14F-4D97-AF65-F5344CB8AC3E}">
        <p14:creationId xmlns:p14="http://schemas.microsoft.com/office/powerpoint/2010/main" val="59110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A1F05-97FE-416C-B34E-822187DF6413}"/>
              </a:ext>
            </a:extLst>
          </p:cNvPr>
          <p:cNvSpPr/>
          <p:nvPr/>
        </p:nvSpPr>
        <p:spPr>
          <a:xfrm>
            <a:off x="762000" y="4270310"/>
            <a:ext cx="10493599" cy="1828800"/>
          </a:xfrm>
          <a:prstGeom prst="rect">
            <a:avLst/>
          </a:prstGeom>
          <a:solidFill>
            <a:srgbClr val="CCC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E4758E1-BFD6-4415-9523-5BB3CC16F2C1}"/>
              </a:ext>
            </a:extLst>
          </p:cNvPr>
          <p:cNvSpPr>
            <a:spLocks noGrp="1"/>
          </p:cNvSpPr>
          <p:nvPr>
            <p:ph type="body" sz="quarter" idx="10"/>
          </p:nvPr>
        </p:nvSpPr>
        <p:spPr>
          <a:xfrm>
            <a:off x="665608" y="1971359"/>
            <a:ext cx="11130152" cy="2135818"/>
          </a:xfrm>
        </p:spPr>
        <p:txBody>
          <a:bodyPr>
            <a:noAutofit/>
          </a:bodyPr>
          <a:lstStyle/>
          <a:p>
            <a:pPr marL="452462" indent="-354405">
              <a:lnSpc>
                <a:spcPts val="3177"/>
              </a:lnSpc>
              <a:spcAft>
                <a:spcPts val="1059"/>
              </a:spcAft>
              <a:buClr>
                <a:srgbClr val="60A19B"/>
              </a:buClr>
            </a:pPr>
            <a:r>
              <a:rPr lang="en-US" sz="2000" dirty="0"/>
              <a:t>Development of standard tools: Seen as a great achievement by many respondents</a:t>
            </a:r>
          </a:p>
          <a:p>
            <a:pPr marL="452462" indent="-354405">
              <a:lnSpc>
                <a:spcPts val="3177"/>
              </a:lnSpc>
              <a:spcAft>
                <a:spcPts val="1059"/>
              </a:spcAft>
              <a:buClr>
                <a:srgbClr val="60A19B"/>
              </a:buClr>
            </a:pPr>
            <a:r>
              <a:rPr lang="en-US" sz="2000" dirty="0"/>
              <a:t>Data quality: Timeliness has improved</a:t>
            </a:r>
          </a:p>
          <a:p>
            <a:pPr marL="452462" indent="-354405">
              <a:lnSpc>
                <a:spcPts val="3177"/>
              </a:lnSpc>
              <a:spcAft>
                <a:spcPts val="1059"/>
              </a:spcAft>
              <a:buClr>
                <a:srgbClr val="60A19B"/>
              </a:buClr>
            </a:pPr>
            <a:r>
              <a:rPr lang="en-US" sz="2000" dirty="0"/>
              <a:t>Supervision process was improved by the implementation of tools such as DHIS 2:</a:t>
            </a:r>
            <a:br>
              <a:rPr lang="en-US" sz="2000" dirty="0"/>
            </a:br>
            <a:endParaRPr lang="en-US" sz="2000" dirty="0"/>
          </a:p>
        </p:txBody>
      </p:sp>
      <p:sp>
        <p:nvSpPr>
          <p:cNvPr id="4" name="Text Placeholder 3">
            <a:extLst>
              <a:ext uri="{FF2B5EF4-FFF2-40B4-BE49-F238E27FC236}">
                <a16:creationId xmlns:a16="http://schemas.microsoft.com/office/drawing/2014/main" id="{8B76227D-839E-4DE7-A59C-984CB366545B}"/>
              </a:ext>
            </a:extLst>
          </p:cNvPr>
          <p:cNvSpPr>
            <a:spLocks noGrp="1"/>
          </p:cNvSpPr>
          <p:nvPr>
            <p:ph type="body" sz="quarter" idx="11"/>
          </p:nvPr>
        </p:nvSpPr>
        <p:spPr>
          <a:xfrm>
            <a:off x="762000" y="1069508"/>
            <a:ext cx="8830234" cy="738718"/>
          </a:xfrm>
        </p:spPr>
        <p:txBody>
          <a:bodyPr/>
          <a:lstStyle/>
          <a:p>
            <a:pPr marL="0" indent="0">
              <a:buNone/>
            </a:pPr>
            <a:r>
              <a:rPr lang="en-US" sz="3500" dirty="0"/>
              <a:t>Improvements in data quality</a:t>
            </a:r>
          </a:p>
        </p:txBody>
      </p:sp>
      <p:sp>
        <p:nvSpPr>
          <p:cNvPr id="6" name="Rectangle 5">
            <a:extLst>
              <a:ext uri="{FF2B5EF4-FFF2-40B4-BE49-F238E27FC236}">
                <a16:creationId xmlns:a16="http://schemas.microsoft.com/office/drawing/2014/main" id="{B7F5E077-69D4-7845-A78A-A9388A26E8CB}"/>
              </a:ext>
            </a:extLst>
          </p:cNvPr>
          <p:cNvSpPr/>
          <p:nvPr/>
        </p:nvSpPr>
        <p:spPr>
          <a:xfrm>
            <a:off x="774852" y="4433444"/>
            <a:ext cx="10386919" cy="1283428"/>
          </a:xfrm>
          <a:prstGeom prst="rect">
            <a:avLst/>
          </a:prstGeom>
        </p:spPr>
        <p:txBody>
          <a:bodyPr wrap="square">
            <a:spAutoFit/>
          </a:bodyPr>
          <a:lstStyle/>
          <a:p>
            <a:pPr marL="321919" lvl="1" indent="0">
              <a:lnSpc>
                <a:spcPts val="3177"/>
              </a:lnSpc>
              <a:buNone/>
            </a:pPr>
            <a:r>
              <a:rPr lang="en-US" sz="2200" i="1" dirty="0">
                <a:latin typeface="Century Gothic" panose="020B0502020202020204" pitchFamily="34" charset="0"/>
              </a:rPr>
              <a:t>…once the supervision teams arrive, the information already extracted at the central level can be compared with the information at the supervised level without any gap. </a:t>
            </a:r>
            <a:r>
              <a:rPr lang="en-US" sz="2200" dirty="0">
                <a:latin typeface="Century Gothic" panose="020B0502020202020204" pitchFamily="34" charset="0"/>
              </a:rPr>
              <a:t>(Government respondent)</a:t>
            </a:r>
          </a:p>
        </p:txBody>
      </p:sp>
      <p:sp>
        <p:nvSpPr>
          <p:cNvPr id="10" name="Title 1">
            <a:extLst>
              <a:ext uri="{FF2B5EF4-FFF2-40B4-BE49-F238E27FC236}">
                <a16:creationId xmlns:a16="http://schemas.microsoft.com/office/drawing/2014/main" id="{54B08987-8E6B-7747-B188-9D09E688C8EC}"/>
              </a:ext>
            </a:extLst>
          </p:cNvPr>
          <p:cNvSpPr txBox="1">
            <a:spLocks/>
          </p:cNvSpPr>
          <p:nvPr/>
        </p:nvSpPr>
        <p:spPr>
          <a:xfrm>
            <a:off x="681024" y="196344"/>
            <a:ext cx="10574575" cy="10085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36" b="1" kern="1200">
                <a:solidFill>
                  <a:srgbClr val="A29CC0"/>
                </a:solidFill>
                <a:latin typeface="Century Gothic" charset="0"/>
                <a:ea typeface="Century Gothic" charset="0"/>
                <a:cs typeface="Century Gothic" charset="0"/>
              </a:defRPr>
            </a:lvl1pPr>
          </a:lstStyle>
          <a:p>
            <a:r>
              <a:rPr lang="en-US" sz="4200" dirty="0"/>
              <a:t>Findings </a:t>
            </a:r>
          </a:p>
        </p:txBody>
      </p:sp>
    </p:spTree>
    <p:extLst>
      <p:ext uri="{BB962C8B-B14F-4D97-AF65-F5344CB8AC3E}">
        <p14:creationId xmlns:p14="http://schemas.microsoft.com/office/powerpoint/2010/main" val="4191979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817AD4-C57D-4112-A39C-3FBA5185A41F}"/>
              </a:ext>
            </a:extLst>
          </p:cNvPr>
          <p:cNvSpPr>
            <a:spLocks noGrp="1"/>
          </p:cNvSpPr>
          <p:nvPr>
            <p:ph type="body" sz="quarter" idx="10"/>
          </p:nvPr>
        </p:nvSpPr>
        <p:spPr>
          <a:xfrm>
            <a:off x="838201" y="2404124"/>
            <a:ext cx="9359153" cy="3899647"/>
          </a:xfrm>
        </p:spPr>
        <p:txBody>
          <a:bodyPr>
            <a:normAutofit/>
          </a:bodyPr>
          <a:lstStyle/>
          <a:p>
            <a:pPr>
              <a:lnSpc>
                <a:spcPts val="3000"/>
              </a:lnSpc>
              <a:spcAft>
                <a:spcPts val="1059"/>
              </a:spcAft>
              <a:buClr>
                <a:srgbClr val="60A19B"/>
              </a:buClr>
            </a:pPr>
            <a:r>
              <a:rPr lang="en-US" sz="2294" spc="-9" dirty="0"/>
              <a:t>Implementing partners often have additional resources that they can commit to the sites in which they work.</a:t>
            </a:r>
          </a:p>
        </p:txBody>
      </p:sp>
      <p:sp>
        <p:nvSpPr>
          <p:cNvPr id="4" name="Text Placeholder 3">
            <a:extLst>
              <a:ext uri="{FF2B5EF4-FFF2-40B4-BE49-F238E27FC236}">
                <a16:creationId xmlns:a16="http://schemas.microsoft.com/office/drawing/2014/main" id="{BB7A87BE-84D0-47B5-96F1-F4A95AE2C3E5}"/>
              </a:ext>
            </a:extLst>
          </p:cNvPr>
          <p:cNvSpPr>
            <a:spLocks noGrp="1"/>
          </p:cNvSpPr>
          <p:nvPr>
            <p:ph type="body" sz="quarter" idx="11"/>
          </p:nvPr>
        </p:nvSpPr>
        <p:spPr>
          <a:xfrm>
            <a:off x="762001" y="1110956"/>
            <a:ext cx="9637059" cy="1255937"/>
          </a:xfrm>
        </p:spPr>
        <p:txBody>
          <a:bodyPr/>
          <a:lstStyle/>
          <a:p>
            <a:pPr marL="0" indent="0">
              <a:buNone/>
            </a:pPr>
            <a:r>
              <a:rPr lang="en-US" sz="3530" spc="-88" dirty="0"/>
              <a:t>Improvements in data quality:</a:t>
            </a:r>
          </a:p>
          <a:p>
            <a:pPr marL="0" indent="0">
              <a:buNone/>
            </a:pPr>
            <a:r>
              <a:rPr lang="en-US" sz="3530" spc="-88" dirty="0"/>
              <a:t>Interaction with implementing partners</a:t>
            </a:r>
            <a:endParaRPr lang="en-US" sz="3530" b="1" spc="-88" dirty="0"/>
          </a:p>
        </p:txBody>
      </p:sp>
      <p:sp>
        <p:nvSpPr>
          <p:cNvPr id="6" name="Rectangle 5">
            <a:extLst>
              <a:ext uri="{FF2B5EF4-FFF2-40B4-BE49-F238E27FC236}">
                <a16:creationId xmlns:a16="http://schemas.microsoft.com/office/drawing/2014/main" id="{0B0949B4-834D-6E4D-9135-3858AF18A9B2}"/>
              </a:ext>
            </a:extLst>
          </p:cNvPr>
          <p:cNvSpPr/>
          <p:nvPr/>
        </p:nvSpPr>
        <p:spPr>
          <a:xfrm>
            <a:off x="762000" y="3429000"/>
            <a:ext cx="10493599" cy="2670110"/>
          </a:xfrm>
          <a:prstGeom prst="rect">
            <a:avLst/>
          </a:prstGeom>
          <a:solidFill>
            <a:srgbClr val="CCC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696D3EF-44AF-A344-8B4C-6EE760083106}"/>
              </a:ext>
            </a:extLst>
          </p:cNvPr>
          <p:cNvSpPr/>
          <p:nvPr/>
        </p:nvSpPr>
        <p:spPr>
          <a:xfrm>
            <a:off x="936401" y="3046096"/>
            <a:ext cx="10112599" cy="2890022"/>
          </a:xfrm>
          <a:prstGeom prst="rect">
            <a:avLst/>
          </a:prstGeom>
        </p:spPr>
        <p:txBody>
          <a:bodyPr wrap="square">
            <a:spAutoFit/>
          </a:bodyPr>
          <a:lstStyle/>
          <a:p>
            <a:pPr marL="98057">
              <a:lnSpc>
                <a:spcPts val="3000"/>
              </a:lnSpc>
              <a:spcAft>
                <a:spcPts val="1059"/>
              </a:spcAft>
            </a:pPr>
            <a:endParaRPr lang="en-US" sz="2100" i="1" spc="-9" dirty="0">
              <a:latin typeface="Century Gothic" panose="020B0502020202020204" pitchFamily="34" charset="0"/>
            </a:endParaRPr>
          </a:p>
          <a:p>
            <a:pPr marL="98057">
              <a:lnSpc>
                <a:spcPts val="3000"/>
              </a:lnSpc>
              <a:spcAft>
                <a:spcPts val="1059"/>
              </a:spcAft>
            </a:pPr>
            <a:r>
              <a:rPr lang="en-US" sz="2100" i="1" spc="-9" dirty="0">
                <a:latin typeface="Century Gothic" panose="020B0502020202020204" pitchFamily="34" charset="0"/>
              </a:rPr>
              <a:t>The fact that we have human resources dedicated to data management activities makes it possible to have better results, because the data monitor assistant (AMD) at the site assists providers in the use of data collection tools, and accompanies them in the preparation of the counseling and testing report and the prevention of mother-to-child transmission (PMTCT) report, as the data are available. </a:t>
            </a:r>
            <a:r>
              <a:rPr lang="en-US" sz="2100" spc="-9" dirty="0">
                <a:latin typeface="Century Gothic" panose="020B0502020202020204" pitchFamily="34" charset="0"/>
              </a:rPr>
              <a:t>(Nongovernment respondent)</a:t>
            </a:r>
            <a:endParaRPr lang="en-US" sz="2100" dirty="0">
              <a:latin typeface="Century Gothic" panose="020B0502020202020204" pitchFamily="34" charset="0"/>
            </a:endParaRPr>
          </a:p>
        </p:txBody>
      </p:sp>
      <p:sp>
        <p:nvSpPr>
          <p:cNvPr id="10" name="Title 1">
            <a:extLst>
              <a:ext uri="{FF2B5EF4-FFF2-40B4-BE49-F238E27FC236}">
                <a16:creationId xmlns:a16="http://schemas.microsoft.com/office/drawing/2014/main" id="{E725E9BF-6A93-DF46-A42B-45B38689B95C}"/>
              </a:ext>
            </a:extLst>
          </p:cNvPr>
          <p:cNvSpPr txBox="1">
            <a:spLocks/>
          </p:cNvSpPr>
          <p:nvPr/>
        </p:nvSpPr>
        <p:spPr>
          <a:xfrm>
            <a:off x="681025" y="196344"/>
            <a:ext cx="9718036" cy="10085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36" b="1" kern="1200">
                <a:solidFill>
                  <a:srgbClr val="A29CC0"/>
                </a:solidFill>
                <a:latin typeface="Century Gothic" charset="0"/>
                <a:ea typeface="Century Gothic" charset="0"/>
                <a:cs typeface="Century Gothic" charset="0"/>
              </a:defRPr>
            </a:lvl1pPr>
          </a:lstStyle>
          <a:p>
            <a:r>
              <a:rPr lang="en-US" sz="4200" dirty="0"/>
              <a:t>Findings </a:t>
            </a:r>
          </a:p>
        </p:txBody>
      </p:sp>
    </p:spTree>
    <p:extLst>
      <p:ext uri="{BB962C8B-B14F-4D97-AF65-F5344CB8AC3E}">
        <p14:creationId xmlns:p14="http://schemas.microsoft.com/office/powerpoint/2010/main" val="270513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B76227D-839E-4DE7-A59C-984CB366545B}"/>
              </a:ext>
            </a:extLst>
          </p:cNvPr>
          <p:cNvSpPr>
            <a:spLocks noGrp="1"/>
          </p:cNvSpPr>
          <p:nvPr>
            <p:ph type="body" sz="quarter" idx="11"/>
          </p:nvPr>
        </p:nvSpPr>
        <p:spPr>
          <a:xfrm>
            <a:off x="685801" y="962828"/>
            <a:ext cx="8906435" cy="738718"/>
          </a:xfrm>
        </p:spPr>
        <p:txBody>
          <a:bodyPr/>
          <a:lstStyle/>
          <a:p>
            <a:pPr marL="0" indent="0">
              <a:buNone/>
            </a:pPr>
            <a:r>
              <a:rPr lang="en-US" sz="3500" dirty="0"/>
              <a:t>Improvements in data quality</a:t>
            </a:r>
          </a:p>
        </p:txBody>
      </p:sp>
      <p:sp>
        <p:nvSpPr>
          <p:cNvPr id="6" name="Rectangle 5">
            <a:extLst>
              <a:ext uri="{FF2B5EF4-FFF2-40B4-BE49-F238E27FC236}">
                <a16:creationId xmlns:a16="http://schemas.microsoft.com/office/drawing/2014/main" id="{362DDBA2-CC0E-C044-B6AF-36BF1A52D424}"/>
              </a:ext>
            </a:extLst>
          </p:cNvPr>
          <p:cNvSpPr/>
          <p:nvPr/>
        </p:nvSpPr>
        <p:spPr>
          <a:xfrm>
            <a:off x="762000" y="3505200"/>
            <a:ext cx="10493599" cy="2075750"/>
          </a:xfrm>
          <a:prstGeom prst="rect">
            <a:avLst/>
          </a:prstGeom>
          <a:solidFill>
            <a:srgbClr val="CCC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E4758E1-BFD6-4415-9523-5BB3CC16F2C1}"/>
              </a:ext>
            </a:extLst>
          </p:cNvPr>
          <p:cNvSpPr>
            <a:spLocks noGrp="1"/>
          </p:cNvSpPr>
          <p:nvPr>
            <p:ph type="body" sz="quarter" idx="10"/>
          </p:nvPr>
        </p:nvSpPr>
        <p:spPr>
          <a:xfrm>
            <a:off x="838200" y="1849407"/>
            <a:ext cx="9982200" cy="4684936"/>
          </a:xfrm>
        </p:spPr>
        <p:txBody>
          <a:bodyPr>
            <a:noAutofit/>
          </a:bodyPr>
          <a:lstStyle/>
          <a:p>
            <a:pPr>
              <a:lnSpc>
                <a:spcPts val="2735"/>
              </a:lnSpc>
              <a:spcAft>
                <a:spcPts val="529"/>
              </a:spcAft>
              <a:buClr>
                <a:srgbClr val="60A19B"/>
              </a:buClr>
            </a:pPr>
            <a:r>
              <a:rPr lang="en-US" sz="2200" dirty="0"/>
              <a:t>DHIS 2 has been instrumental in improving data quality through internal validation and by making the data available faster. For example, one respondent discussed how using DHIS 2 made data immediately available and ended the need to travel to collect data from facilities:</a:t>
            </a:r>
            <a:br>
              <a:rPr lang="en-US" sz="2200" dirty="0"/>
            </a:br>
            <a:endParaRPr lang="en-US" sz="2200" dirty="0"/>
          </a:p>
          <a:p>
            <a:pPr>
              <a:lnSpc>
                <a:spcPts val="2735"/>
              </a:lnSpc>
              <a:spcAft>
                <a:spcPts val="529"/>
              </a:spcAft>
              <a:buClr>
                <a:srgbClr val="60A19B"/>
              </a:buClr>
            </a:pPr>
            <a:endParaRPr lang="en-US" sz="2200" dirty="0"/>
          </a:p>
          <a:p>
            <a:pPr>
              <a:lnSpc>
                <a:spcPts val="2735"/>
              </a:lnSpc>
              <a:spcAft>
                <a:spcPts val="529"/>
              </a:spcAft>
              <a:buClr>
                <a:srgbClr val="60A19B"/>
              </a:buClr>
            </a:pPr>
            <a:endParaRPr lang="en-US" sz="2200" dirty="0"/>
          </a:p>
          <a:p>
            <a:pPr>
              <a:lnSpc>
                <a:spcPts val="2735"/>
              </a:lnSpc>
              <a:spcAft>
                <a:spcPts val="529"/>
              </a:spcAft>
              <a:buClr>
                <a:srgbClr val="60A19B"/>
              </a:buClr>
            </a:pPr>
            <a:endParaRPr lang="en-US" sz="2200" dirty="0"/>
          </a:p>
          <a:p>
            <a:pPr>
              <a:lnSpc>
                <a:spcPts val="2735"/>
              </a:lnSpc>
              <a:spcAft>
                <a:spcPts val="529"/>
              </a:spcAft>
              <a:buClr>
                <a:srgbClr val="60A19B"/>
              </a:buClr>
            </a:pPr>
            <a:endParaRPr lang="en-US" sz="2200" dirty="0"/>
          </a:p>
          <a:p>
            <a:pPr>
              <a:lnSpc>
                <a:spcPts val="2735"/>
              </a:lnSpc>
              <a:spcAft>
                <a:spcPts val="529"/>
              </a:spcAft>
              <a:buClr>
                <a:srgbClr val="60A19B"/>
              </a:buClr>
            </a:pPr>
            <a:r>
              <a:rPr lang="en-US" sz="2200" dirty="0"/>
              <a:t>SIGDEP2 was also credited with increasing access to data.</a:t>
            </a:r>
          </a:p>
        </p:txBody>
      </p:sp>
      <p:sp>
        <p:nvSpPr>
          <p:cNvPr id="7" name="Rectangle 6">
            <a:extLst>
              <a:ext uri="{FF2B5EF4-FFF2-40B4-BE49-F238E27FC236}">
                <a16:creationId xmlns:a16="http://schemas.microsoft.com/office/drawing/2014/main" id="{89B33206-2381-1149-8EE2-3403ABA04621}"/>
              </a:ext>
            </a:extLst>
          </p:cNvPr>
          <p:cNvSpPr/>
          <p:nvPr/>
        </p:nvSpPr>
        <p:spPr>
          <a:xfrm>
            <a:off x="936401" y="3670662"/>
            <a:ext cx="9960199" cy="1796710"/>
          </a:xfrm>
          <a:prstGeom prst="rect">
            <a:avLst/>
          </a:prstGeom>
        </p:spPr>
        <p:txBody>
          <a:bodyPr wrap="square">
            <a:spAutoFit/>
          </a:bodyPr>
          <a:lstStyle/>
          <a:p>
            <a:pPr marL="98057">
              <a:lnSpc>
                <a:spcPts val="2735"/>
              </a:lnSpc>
              <a:spcAft>
                <a:spcPts val="1059"/>
              </a:spcAft>
            </a:pPr>
            <a:r>
              <a:rPr lang="en-US" sz="2100" i="1" dirty="0">
                <a:latin typeface="Century Gothic" panose="020B0502020202020204" pitchFamily="34" charset="0"/>
              </a:rPr>
              <a:t>With SIG-VISION, we have to return to the base, return to </a:t>
            </a:r>
            <a:r>
              <a:rPr lang="en-US" sz="2100" dirty="0">
                <a:latin typeface="Century Gothic" panose="020B0502020202020204" pitchFamily="34" charset="0"/>
              </a:rPr>
              <a:t>[the] </a:t>
            </a:r>
            <a:r>
              <a:rPr lang="en-US" sz="2100" i="1" dirty="0">
                <a:latin typeface="Century Gothic" panose="020B0502020202020204" pitchFamily="34" charset="0"/>
              </a:rPr>
              <a:t>hospital, which is 85 km away, to do the </a:t>
            </a:r>
            <a:r>
              <a:rPr lang="en-US" sz="2100" dirty="0">
                <a:latin typeface="Century Gothic" panose="020B0502020202020204" pitchFamily="34" charset="0"/>
              </a:rPr>
              <a:t>[data] </a:t>
            </a:r>
            <a:r>
              <a:rPr lang="en-US" sz="2100" i="1" dirty="0">
                <a:latin typeface="Century Gothic" panose="020B0502020202020204" pitchFamily="34" charset="0"/>
              </a:rPr>
              <a:t>entry. Now with DHIS 2, we have the data without going out. And when we enter the data here…the regional manager can already access our data, which was not the case with SIG. </a:t>
            </a:r>
            <a:r>
              <a:rPr lang="en-US" sz="2100" dirty="0">
                <a:latin typeface="Century Gothic" panose="020B0502020202020204" pitchFamily="34" charset="0"/>
              </a:rPr>
              <a:t>(Government respondent)</a:t>
            </a:r>
          </a:p>
        </p:txBody>
      </p:sp>
      <p:sp>
        <p:nvSpPr>
          <p:cNvPr id="10" name="Title 1">
            <a:extLst>
              <a:ext uri="{FF2B5EF4-FFF2-40B4-BE49-F238E27FC236}">
                <a16:creationId xmlns:a16="http://schemas.microsoft.com/office/drawing/2014/main" id="{3A281118-9C18-3E41-9759-74E428E48A74}"/>
              </a:ext>
            </a:extLst>
          </p:cNvPr>
          <p:cNvSpPr txBox="1">
            <a:spLocks/>
          </p:cNvSpPr>
          <p:nvPr/>
        </p:nvSpPr>
        <p:spPr>
          <a:xfrm>
            <a:off x="681024" y="196344"/>
            <a:ext cx="10574575" cy="10085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36" b="1" kern="1200">
                <a:solidFill>
                  <a:srgbClr val="A29CC0"/>
                </a:solidFill>
                <a:latin typeface="Century Gothic" charset="0"/>
                <a:ea typeface="Century Gothic" charset="0"/>
                <a:cs typeface="Century Gothic" charset="0"/>
              </a:defRPr>
            </a:lvl1pPr>
          </a:lstStyle>
          <a:p>
            <a:r>
              <a:rPr lang="en-US" sz="4200" dirty="0"/>
              <a:t>Findings </a:t>
            </a:r>
          </a:p>
        </p:txBody>
      </p:sp>
    </p:spTree>
    <p:extLst>
      <p:ext uri="{BB962C8B-B14F-4D97-AF65-F5344CB8AC3E}">
        <p14:creationId xmlns:p14="http://schemas.microsoft.com/office/powerpoint/2010/main" val="295527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0FD53E-9D68-40D5-9DFC-337D4EC1CC01}"/>
              </a:ext>
            </a:extLst>
          </p:cNvPr>
          <p:cNvSpPr>
            <a:spLocks noGrp="1"/>
          </p:cNvSpPr>
          <p:nvPr>
            <p:ph type="body" sz="quarter" idx="11"/>
          </p:nvPr>
        </p:nvSpPr>
        <p:spPr>
          <a:xfrm>
            <a:off x="746761" y="1007203"/>
            <a:ext cx="6496725" cy="738718"/>
          </a:xfrm>
        </p:spPr>
        <p:txBody>
          <a:bodyPr/>
          <a:lstStyle/>
          <a:p>
            <a:pPr marL="0" indent="0">
              <a:buNone/>
            </a:pPr>
            <a:r>
              <a:rPr lang="en-US" sz="3500" dirty="0"/>
              <a:t>Improvements in data use</a:t>
            </a:r>
          </a:p>
        </p:txBody>
      </p:sp>
      <p:sp>
        <p:nvSpPr>
          <p:cNvPr id="6" name="Rectangle 5">
            <a:extLst>
              <a:ext uri="{FF2B5EF4-FFF2-40B4-BE49-F238E27FC236}">
                <a16:creationId xmlns:a16="http://schemas.microsoft.com/office/drawing/2014/main" id="{C8FC11E9-B015-3B46-AB91-F8C1EF3362EE}"/>
              </a:ext>
            </a:extLst>
          </p:cNvPr>
          <p:cNvSpPr/>
          <p:nvPr/>
        </p:nvSpPr>
        <p:spPr>
          <a:xfrm>
            <a:off x="762000" y="3337561"/>
            <a:ext cx="10493599" cy="2471990"/>
          </a:xfrm>
          <a:prstGeom prst="rect">
            <a:avLst/>
          </a:prstGeom>
          <a:solidFill>
            <a:srgbClr val="CCC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E78BB99-98FF-43CD-BD6C-3B4AD8BB2260}"/>
              </a:ext>
            </a:extLst>
          </p:cNvPr>
          <p:cNvSpPr>
            <a:spLocks noGrp="1"/>
          </p:cNvSpPr>
          <p:nvPr>
            <p:ph type="body" sz="quarter" idx="10"/>
          </p:nvPr>
        </p:nvSpPr>
        <p:spPr>
          <a:xfrm>
            <a:off x="838201" y="1701547"/>
            <a:ext cx="9814560" cy="5156455"/>
          </a:xfrm>
        </p:spPr>
        <p:txBody>
          <a:bodyPr>
            <a:normAutofit/>
          </a:bodyPr>
          <a:lstStyle/>
          <a:p>
            <a:pPr marL="0" indent="0">
              <a:spcAft>
                <a:spcPts val="529"/>
              </a:spcAft>
              <a:buNone/>
            </a:pPr>
            <a:r>
              <a:rPr lang="en-US" sz="2400" dirty="0"/>
              <a:t>With DHIS 2:</a:t>
            </a:r>
          </a:p>
          <a:p>
            <a:pPr marL="550519" lvl="1" indent="-343199">
              <a:buClr>
                <a:srgbClr val="60A19B"/>
              </a:buClr>
            </a:pPr>
            <a:r>
              <a:rPr lang="en-US" sz="2000" dirty="0"/>
              <a:t>Easier to review and provide feedback so corrections can be made</a:t>
            </a:r>
          </a:p>
          <a:p>
            <a:pPr marL="550519" lvl="1" indent="-343199">
              <a:buClr>
                <a:srgbClr val="60A19B"/>
              </a:buClr>
            </a:pPr>
            <a:r>
              <a:rPr lang="en-US" sz="2000" dirty="0"/>
              <a:t>Reporting is easier</a:t>
            </a:r>
          </a:p>
          <a:p>
            <a:pPr marL="550519" lvl="1" indent="-343199">
              <a:spcAft>
                <a:spcPts val="1659"/>
              </a:spcAft>
              <a:buClr>
                <a:srgbClr val="60A19B"/>
              </a:buClr>
            </a:pPr>
            <a:r>
              <a:rPr lang="en-US" sz="2000" dirty="0"/>
              <a:t>Data are more accessible</a:t>
            </a:r>
          </a:p>
          <a:p>
            <a:pPr marL="207320" lvl="1" indent="0">
              <a:spcAft>
                <a:spcPts val="1059"/>
              </a:spcAft>
              <a:buClr>
                <a:srgbClr val="E7661F"/>
              </a:buClr>
              <a:buNone/>
            </a:pPr>
            <a:br>
              <a:rPr lang="en-US" sz="2400" dirty="0"/>
            </a:br>
            <a:endParaRPr lang="en-US" sz="2400" dirty="0"/>
          </a:p>
          <a:p>
            <a:pPr marL="550519" lvl="1" indent="-343199">
              <a:spcAft>
                <a:spcPts val="1059"/>
              </a:spcAft>
              <a:buClr>
                <a:srgbClr val="E7661F"/>
              </a:buClr>
              <a:buFont typeface="Wingdings" panose="05000000000000000000" pitchFamily="2" charset="2"/>
              <a:buChar char="§"/>
            </a:pPr>
            <a:endParaRPr lang="en-US" sz="2400" dirty="0"/>
          </a:p>
          <a:p>
            <a:pPr marL="550519" lvl="1" indent="-343199">
              <a:spcAft>
                <a:spcPts val="1059"/>
              </a:spcAft>
              <a:buClr>
                <a:srgbClr val="E7661F"/>
              </a:buClr>
              <a:buFont typeface="Wingdings" panose="05000000000000000000" pitchFamily="2" charset="2"/>
              <a:buChar char="§"/>
            </a:pPr>
            <a:endParaRPr lang="en-US" sz="2400" dirty="0"/>
          </a:p>
          <a:p>
            <a:pPr marL="550519" lvl="1" indent="-343199">
              <a:spcAft>
                <a:spcPts val="1059"/>
              </a:spcAft>
              <a:buClr>
                <a:srgbClr val="E7661F"/>
              </a:buClr>
              <a:buFont typeface="Wingdings" panose="05000000000000000000" pitchFamily="2" charset="2"/>
              <a:buChar char="§"/>
            </a:pPr>
            <a:endParaRPr lang="en-US" sz="2400" dirty="0"/>
          </a:p>
          <a:p>
            <a:pPr marL="0" indent="0">
              <a:lnSpc>
                <a:spcPts val="1900"/>
              </a:lnSpc>
              <a:buNone/>
            </a:pPr>
            <a:r>
              <a:rPr lang="en-US" sz="1600" spc="-26" dirty="0"/>
              <a:t>¹ Department of Informatics and Health Information</a:t>
            </a:r>
          </a:p>
          <a:p>
            <a:pPr marL="0" indent="0">
              <a:lnSpc>
                <a:spcPts val="1900"/>
              </a:lnSpc>
              <a:buNone/>
            </a:pPr>
            <a:r>
              <a:rPr lang="en-US" sz="1600" spc="-26" dirty="0"/>
              <a:t>² National AIDS Control Program </a:t>
            </a:r>
          </a:p>
        </p:txBody>
      </p:sp>
      <p:sp>
        <p:nvSpPr>
          <p:cNvPr id="7" name="Rectangle 6">
            <a:extLst>
              <a:ext uri="{FF2B5EF4-FFF2-40B4-BE49-F238E27FC236}">
                <a16:creationId xmlns:a16="http://schemas.microsoft.com/office/drawing/2014/main" id="{B024A0A5-3272-2846-BA64-B546BDAFEC0D}"/>
              </a:ext>
            </a:extLst>
          </p:cNvPr>
          <p:cNvSpPr/>
          <p:nvPr/>
        </p:nvSpPr>
        <p:spPr>
          <a:xfrm>
            <a:off x="936401" y="3410491"/>
            <a:ext cx="10036399" cy="2307619"/>
          </a:xfrm>
          <a:prstGeom prst="rect">
            <a:avLst/>
          </a:prstGeom>
        </p:spPr>
        <p:txBody>
          <a:bodyPr wrap="square">
            <a:spAutoFit/>
          </a:bodyPr>
          <a:lstStyle/>
          <a:p>
            <a:pPr marL="98057">
              <a:lnSpc>
                <a:spcPts val="2471"/>
              </a:lnSpc>
              <a:spcAft>
                <a:spcPts val="1059"/>
              </a:spcAft>
            </a:pPr>
            <a:r>
              <a:rPr lang="en-US" i="1" spc="-26" dirty="0">
                <a:latin typeface="Century Gothic" panose="020B0502020202020204" pitchFamily="34" charset="0"/>
              </a:rPr>
              <a:t>I think one of the examples for me that is edifying is the national HIV report that the Ministry of Health through DIIS¹ and the PNLS² is developing. This information, in the past, I would say was not an easy thing to have. Today, with standardized data collection tools and a clear dictionary of indicators that allow us to know what is needed with SIGDEP and DHIS 2, information is available from lower levels to the central level. This makes it possible to compile the data and prepare an annual report by region, by district without great difficulty. </a:t>
            </a:r>
            <a:r>
              <a:rPr lang="en-US" spc="-26" dirty="0">
                <a:latin typeface="Century Gothic" panose="020B0502020202020204" pitchFamily="34" charset="0"/>
              </a:rPr>
              <a:t>(Nongovernment respondent)</a:t>
            </a:r>
          </a:p>
        </p:txBody>
      </p:sp>
      <p:sp>
        <p:nvSpPr>
          <p:cNvPr id="10" name="Title 1">
            <a:extLst>
              <a:ext uri="{FF2B5EF4-FFF2-40B4-BE49-F238E27FC236}">
                <a16:creationId xmlns:a16="http://schemas.microsoft.com/office/drawing/2014/main" id="{94838350-D7B4-624A-9C90-CFD2CD5EC055}"/>
              </a:ext>
            </a:extLst>
          </p:cNvPr>
          <p:cNvSpPr txBox="1">
            <a:spLocks/>
          </p:cNvSpPr>
          <p:nvPr/>
        </p:nvSpPr>
        <p:spPr>
          <a:xfrm>
            <a:off x="681024" y="196344"/>
            <a:ext cx="10574575" cy="10085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36" b="1" kern="1200">
                <a:solidFill>
                  <a:srgbClr val="A29CC0"/>
                </a:solidFill>
                <a:latin typeface="Century Gothic" charset="0"/>
                <a:ea typeface="Century Gothic" charset="0"/>
                <a:cs typeface="Century Gothic" charset="0"/>
              </a:defRPr>
            </a:lvl1pPr>
          </a:lstStyle>
          <a:p>
            <a:r>
              <a:rPr lang="en-US" sz="4200" dirty="0"/>
              <a:t>Findings </a:t>
            </a:r>
          </a:p>
        </p:txBody>
      </p:sp>
    </p:spTree>
    <p:extLst>
      <p:ext uri="{BB962C8B-B14F-4D97-AF65-F5344CB8AC3E}">
        <p14:creationId xmlns:p14="http://schemas.microsoft.com/office/powerpoint/2010/main" val="3575585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78BB99-98FF-43CD-BD6C-3B4AD8BB2260}"/>
              </a:ext>
            </a:extLst>
          </p:cNvPr>
          <p:cNvSpPr>
            <a:spLocks noGrp="1"/>
          </p:cNvSpPr>
          <p:nvPr>
            <p:ph type="body" sz="quarter" idx="10"/>
          </p:nvPr>
        </p:nvSpPr>
        <p:spPr>
          <a:xfrm>
            <a:off x="682436" y="2084294"/>
            <a:ext cx="9833165" cy="738718"/>
          </a:xfrm>
        </p:spPr>
        <p:txBody>
          <a:bodyPr/>
          <a:lstStyle/>
          <a:p>
            <a:pPr marL="442357" indent="-342900">
              <a:lnSpc>
                <a:spcPts val="3177"/>
              </a:lnSpc>
              <a:spcAft>
                <a:spcPts val="2118"/>
              </a:spcAft>
              <a:buClr>
                <a:srgbClr val="60A19B"/>
              </a:buClr>
            </a:pPr>
            <a:r>
              <a:rPr lang="en-US" spc="-18" dirty="0"/>
              <a:t>Importance of monitoring and evaluation (M&amp;E) trainings:</a:t>
            </a:r>
          </a:p>
        </p:txBody>
      </p:sp>
      <p:sp>
        <p:nvSpPr>
          <p:cNvPr id="4" name="Text Placeholder 3">
            <a:extLst>
              <a:ext uri="{FF2B5EF4-FFF2-40B4-BE49-F238E27FC236}">
                <a16:creationId xmlns:a16="http://schemas.microsoft.com/office/drawing/2014/main" id="{B90FD53E-9D68-40D5-9DFC-337D4EC1CC01}"/>
              </a:ext>
            </a:extLst>
          </p:cNvPr>
          <p:cNvSpPr>
            <a:spLocks noGrp="1"/>
          </p:cNvSpPr>
          <p:nvPr>
            <p:ph type="body" sz="quarter" idx="11"/>
          </p:nvPr>
        </p:nvSpPr>
        <p:spPr>
          <a:xfrm>
            <a:off x="762000" y="1105824"/>
            <a:ext cx="8763000" cy="738718"/>
          </a:xfrm>
        </p:spPr>
        <p:txBody>
          <a:bodyPr/>
          <a:lstStyle/>
          <a:p>
            <a:pPr marL="0" indent="0">
              <a:buNone/>
            </a:pPr>
            <a:r>
              <a:rPr lang="en-US" sz="3500" dirty="0"/>
              <a:t>Improvements in data use</a:t>
            </a:r>
          </a:p>
        </p:txBody>
      </p:sp>
      <p:sp>
        <p:nvSpPr>
          <p:cNvPr id="6" name="Rectangle 5">
            <a:extLst>
              <a:ext uri="{FF2B5EF4-FFF2-40B4-BE49-F238E27FC236}">
                <a16:creationId xmlns:a16="http://schemas.microsoft.com/office/drawing/2014/main" id="{B324AFB7-1AC4-E849-B8B4-E6EF5C6407F8}"/>
              </a:ext>
            </a:extLst>
          </p:cNvPr>
          <p:cNvSpPr/>
          <p:nvPr/>
        </p:nvSpPr>
        <p:spPr>
          <a:xfrm>
            <a:off x="721511" y="3447152"/>
            <a:ext cx="10493599" cy="2670110"/>
          </a:xfrm>
          <a:prstGeom prst="rect">
            <a:avLst/>
          </a:prstGeom>
          <a:solidFill>
            <a:srgbClr val="CCC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6AFC046-8C8F-E546-BDF6-1845654887EF}"/>
              </a:ext>
            </a:extLst>
          </p:cNvPr>
          <p:cNvSpPr/>
          <p:nvPr/>
        </p:nvSpPr>
        <p:spPr>
          <a:xfrm>
            <a:off x="681024" y="3669242"/>
            <a:ext cx="9833165" cy="2225930"/>
          </a:xfrm>
          <a:prstGeom prst="rect">
            <a:avLst/>
          </a:prstGeom>
        </p:spPr>
        <p:txBody>
          <a:bodyPr wrap="square">
            <a:spAutoFit/>
          </a:bodyPr>
          <a:lstStyle/>
          <a:p>
            <a:pPr lvl="1">
              <a:lnSpc>
                <a:spcPts val="3353"/>
              </a:lnSpc>
            </a:pPr>
            <a:r>
              <a:rPr lang="en-US" sz="2200" i="1" spc="-18" dirty="0">
                <a:latin typeface="Century Gothic" panose="020B0502020202020204" pitchFamily="34" charset="0"/>
              </a:rPr>
              <a:t>After the training, we saw the importance of providing quality data, which would help us make good decisions. In other words, it is the collective awareness of the trained staff about the importance of providing quality data that made this activity a success</a:t>
            </a:r>
            <a:r>
              <a:rPr lang="en-US" sz="2200" spc="-18" dirty="0">
                <a:latin typeface="Century Gothic" panose="020B0502020202020204" pitchFamily="34" charset="0"/>
              </a:rPr>
              <a:t>. (Nongovernment respondent)</a:t>
            </a:r>
          </a:p>
        </p:txBody>
      </p:sp>
      <p:sp>
        <p:nvSpPr>
          <p:cNvPr id="10" name="Title 1">
            <a:extLst>
              <a:ext uri="{FF2B5EF4-FFF2-40B4-BE49-F238E27FC236}">
                <a16:creationId xmlns:a16="http://schemas.microsoft.com/office/drawing/2014/main" id="{2B88CC3A-4618-244E-8434-EF269A01E958}"/>
              </a:ext>
            </a:extLst>
          </p:cNvPr>
          <p:cNvSpPr txBox="1">
            <a:spLocks/>
          </p:cNvSpPr>
          <p:nvPr/>
        </p:nvSpPr>
        <p:spPr>
          <a:xfrm>
            <a:off x="681024" y="196344"/>
            <a:ext cx="10574575" cy="10085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36" b="1" kern="1200">
                <a:solidFill>
                  <a:srgbClr val="A29CC0"/>
                </a:solidFill>
                <a:latin typeface="Century Gothic" charset="0"/>
                <a:ea typeface="Century Gothic" charset="0"/>
                <a:cs typeface="Century Gothic" charset="0"/>
              </a:defRPr>
            </a:lvl1pPr>
          </a:lstStyle>
          <a:p>
            <a:r>
              <a:rPr lang="en-US" sz="4200" dirty="0"/>
              <a:t>Findings </a:t>
            </a:r>
          </a:p>
        </p:txBody>
      </p:sp>
    </p:spTree>
    <p:extLst>
      <p:ext uri="{BB962C8B-B14F-4D97-AF65-F5344CB8AC3E}">
        <p14:creationId xmlns:p14="http://schemas.microsoft.com/office/powerpoint/2010/main" val="956566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1D8F8C-B6AC-42CE-B608-DF78BDECFE34}"/>
              </a:ext>
            </a:extLst>
          </p:cNvPr>
          <p:cNvSpPr>
            <a:spLocks noGrp="1"/>
          </p:cNvSpPr>
          <p:nvPr>
            <p:ph type="body" sz="quarter" idx="10"/>
          </p:nvPr>
        </p:nvSpPr>
        <p:spPr>
          <a:xfrm>
            <a:off x="990602" y="3200400"/>
            <a:ext cx="7391399" cy="3073922"/>
          </a:xfrm>
        </p:spPr>
        <p:txBody>
          <a:bodyPr>
            <a:normAutofit fontScale="70000" lnSpcReduction="20000"/>
          </a:bodyPr>
          <a:lstStyle/>
          <a:p>
            <a:pPr marL="302575" indent="-302575">
              <a:lnSpc>
                <a:spcPts val="2824"/>
              </a:lnSpc>
              <a:spcAft>
                <a:spcPts val="1059"/>
              </a:spcAft>
              <a:buClr>
                <a:srgbClr val="E7661F"/>
              </a:buClr>
              <a:buFont typeface="Wingdings" panose="05000000000000000000" pitchFamily="2" charset="2"/>
              <a:buChar char="§"/>
            </a:pPr>
            <a:r>
              <a:rPr lang="en-US" sz="2400" dirty="0"/>
              <a:t>DHIS 2 data availability and timeliness allow identification of areas not meeting HIV testing targets.</a:t>
            </a:r>
          </a:p>
          <a:p>
            <a:pPr marL="302575" indent="-302575">
              <a:lnSpc>
                <a:spcPts val="2824"/>
              </a:lnSpc>
              <a:spcAft>
                <a:spcPts val="1059"/>
              </a:spcAft>
              <a:buClr>
                <a:srgbClr val="E7661F"/>
              </a:buClr>
              <a:buFont typeface="Wingdings" panose="05000000000000000000" pitchFamily="2" charset="2"/>
              <a:buChar char="§"/>
            </a:pPr>
            <a:r>
              <a:rPr lang="en-US" sz="2400" dirty="0"/>
              <a:t>SIGDEP2 allows for continuity of care for patients in treatment.</a:t>
            </a:r>
          </a:p>
          <a:p>
            <a:pPr marL="302575" indent="-302575">
              <a:lnSpc>
                <a:spcPts val="2824"/>
              </a:lnSpc>
              <a:spcAft>
                <a:spcPts val="1059"/>
              </a:spcAft>
              <a:buClr>
                <a:srgbClr val="E7661F"/>
              </a:buClr>
              <a:buFont typeface="Wingdings" panose="05000000000000000000" pitchFamily="2" charset="2"/>
              <a:buChar char="§"/>
            </a:pPr>
            <a:r>
              <a:rPr lang="en-US" sz="2400" dirty="0"/>
              <a:t>An electronic system makes it easier for providers to identify who has missed an appointment and reach out to them.</a:t>
            </a:r>
          </a:p>
        </p:txBody>
      </p:sp>
      <p:sp>
        <p:nvSpPr>
          <p:cNvPr id="4" name="Text Placeholder 3">
            <a:extLst>
              <a:ext uri="{FF2B5EF4-FFF2-40B4-BE49-F238E27FC236}">
                <a16:creationId xmlns:a16="http://schemas.microsoft.com/office/drawing/2014/main" id="{34067406-F13D-4AD6-BD22-936F7D77F1C7}"/>
              </a:ext>
            </a:extLst>
          </p:cNvPr>
          <p:cNvSpPr>
            <a:spLocks noGrp="1"/>
          </p:cNvSpPr>
          <p:nvPr>
            <p:ph type="body" sz="quarter" idx="11"/>
          </p:nvPr>
        </p:nvSpPr>
        <p:spPr>
          <a:xfrm>
            <a:off x="762001" y="1196790"/>
            <a:ext cx="9829801" cy="1882587"/>
          </a:xfrm>
        </p:spPr>
        <p:txBody>
          <a:bodyPr>
            <a:normAutofit fontScale="92500"/>
          </a:bodyPr>
          <a:lstStyle/>
          <a:p>
            <a:pPr>
              <a:lnSpc>
                <a:spcPts val="3530"/>
              </a:lnSpc>
            </a:pPr>
            <a:r>
              <a:rPr lang="en-US" sz="3177" dirty="0"/>
              <a:t>What were the health system outcomes associated with the HIS interventions</a:t>
            </a:r>
            <a:r>
              <a:rPr lang="en-US" sz="3177" dirty="0">
                <a:latin typeface="Century Gothic" panose="020B0502020202020204" pitchFamily="34" charset="0"/>
              </a:rPr>
              <a:t>—</a:t>
            </a:r>
            <a:r>
              <a:rPr lang="en-US" sz="3177" dirty="0"/>
              <a:t>specifically HIV program course corrections contributing to controlling the epidemic (90-90-90)?</a:t>
            </a:r>
          </a:p>
        </p:txBody>
      </p:sp>
      <p:pic>
        <p:nvPicPr>
          <p:cNvPr id="5" name="Picture 4" descr="A picture containing honeycomb&#10;&#10;Description automatically generated">
            <a:extLst>
              <a:ext uri="{FF2B5EF4-FFF2-40B4-BE49-F238E27FC236}">
                <a16:creationId xmlns:a16="http://schemas.microsoft.com/office/drawing/2014/main" id="{F9C91AF2-2A32-46E5-A2EA-F0699FD0A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1" y="3454052"/>
            <a:ext cx="3664622" cy="3065268"/>
          </a:xfrm>
          <a:prstGeom prst="rect">
            <a:avLst/>
          </a:prstGeom>
        </p:spPr>
      </p:pic>
      <p:sp>
        <p:nvSpPr>
          <p:cNvPr id="8" name="Title 1">
            <a:extLst>
              <a:ext uri="{FF2B5EF4-FFF2-40B4-BE49-F238E27FC236}">
                <a16:creationId xmlns:a16="http://schemas.microsoft.com/office/drawing/2014/main" id="{7A40890C-13F1-DD4A-B3F0-84C3EC7D8B4E}"/>
              </a:ext>
            </a:extLst>
          </p:cNvPr>
          <p:cNvSpPr txBox="1">
            <a:spLocks/>
          </p:cNvSpPr>
          <p:nvPr/>
        </p:nvSpPr>
        <p:spPr>
          <a:xfrm>
            <a:off x="681024" y="196344"/>
            <a:ext cx="10574575" cy="10085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36" b="1" kern="1200">
                <a:solidFill>
                  <a:srgbClr val="A29CC0"/>
                </a:solidFill>
                <a:latin typeface="Century Gothic" charset="0"/>
                <a:ea typeface="Century Gothic" charset="0"/>
                <a:cs typeface="Century Gothic" charset="0"/>
              </a:defRPr>
            </a:lvl1pPr>
          </a:lstStyle>
          <a:p>
            <a:r>
              <a:rPr lang="en-US" sz="4200" dirty="0"/>
              <a:t>Findings </a:t>
            </a:r>
          </a:p>
        </p:txBody>
      </p:sp>
    </p:spTree>
    <p:extLst>
      <p:ext uri="{BB962C8B-B14F-4D97-AF65-F5344CB8AC3E}">
        <p14:creationId xmlns:p14="http://schemas.microsoft.com/office/powerpoint/2010/main" val="3758706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9625E-3D19-4739-8226-7401E7E69163}"/>
              </a:ext>
            </a:extLst>
          </p:cNvPr>
          <p:cNvSpPr>
            <a:spLocks noGrp="1"/>
          </p:cNvSpPr>
          <p:nvPr>
            <p:ph type="title"/>
          </p:nvPr>
        </p:nvSpPr>
        <p:spPr>
          <a:xfrm>
            <a:off x="681024" y="156018"/>
            <a:ext cx="10574575" cy="1008529"/>
          </a:xfrm>
        </p:spPr>
        <p:txBody>
          <a:bodyPr/>
          <a:lstStyle/>
          <a:p>
            <a:r>
              <a:rPr lang="en-US" dirty="0"/>
              <a:t>Recommendations (1)</a:t>
            </a:r>
          </a:p>
        </p:txBody>
      </p:sp>
      <p:sp>
        <p:nvSpPr>
          <p:cNvPr id="3" name="Text Placeholder 2">
            <a:extLst>
              <a:ext uri="{FF2B5EF4-FFF2-40B4-BE49-F238E27FC236}">
                <a16:creationId xmlns:a16="http://schemas.microsoft.com/office/drawing/2014/main" id="{2438C0AD-27D6-462B-8445-7A82B48DDF66}"/>
              </a:ext>
            </a:extLst>
          </p:cNvPr>
          <p:cNvSpPr>
            <a:spLocks noGrp="1"/>
          </p:cNvSpPr>
          <p:nvPr>
            <p:ph type="body" sz="quarter" idx="10"/>
          </p:nvPr>
        </p:nvSpPr>
        <p:spPr>
          <a:xfrm>
            <a:off x="681024" y="2129086"/>
            <a:ext cx="10104120" cy="4908176"/>
          </a:xfrm>
        </p:spPr>
        <p:txBody>
          <a:bodyPr>
            <a:normAutofit/>
          </a:bodyPr>
          <a:lstStyle/>
          <a:p>
            <a:pPr marL="511831" indent="-457200">
              <a:spcAft>
                <a:spcPts val="1324"/>
              </a:spcAft>
              <a:buClr>
                <a:srgbClr val="60A19B"/>
              </a:buClr>
            </a:pPr>
            <a:r>
              <a:rPr lang="en-US" sz="2400" dirty="0"/>
              <a:t>Continue to fund interoperability efforts if they are not yet complete, specifically between SIGDEP2 and DHIS 2.</a:t>
            </a:r>
          </a:p>
          <a:p>
            <a:pPr marL="511831" indent="-457200">
              <a:spcAft>
                <a:spcPts val="1324"/>
              </a:spcAft>
              <a:buClr>
                <a:srgbClr val="60A19B"/>
              </a:buClr>
            </a:pPr>
            <a:r>
              <a:rPr lang="en-US" sz="2400" dirty="0"/>
              <a:t>Continue to fund or increase funding for supportive supervision down to the facility level.</a:t>
            </a:r>
          </a:p>
          <a:p>
            <a:pPr marL="511831" indent="-457200">
              <a:spcAft>
                <a:spcPts val="1324"/>
              </a:spcAft>
              <a:buClr>
                <a:srgbClr val="60A19B"/>
              </a:buClr>
            </a:pPr>
            <a:r>
              <a:rPr lang="en-US" sz="2400" dirty="0"/>
              <a:t>Adopt and fund an official data manager (or similar) position within the government health structure.</a:t>
            </a:r>
          </a:p>
          <a:p>
            <a:pPr marL="511831" indent="-457200">
              <a:spcAft>
                <a:spcPts val="1324"/>
              </a:spcAft>
              <a:buClr>
                <a:srgbClr val="60A19B"/>
              </a:buClr>
            </a:pPr>
            <a:r>
              <a:rPr lang="en-US" sz="2400" dirty="0"/>
              <a:t>Explore ways to broaden inclusion of the private sector in HIV elimination efforts.</a:t>
            </a:r>
          </a:p>
        </p:txBody>
      </p:sp>
    </p:spTree>
    <p:extLst>
      <p:ext uri="{BB962C8B-B14F-4D97-AF65-F5344CB8AC3E}">
        <p14:creationId xmlns:p14="http://schemas.microsoft.com/office/powerpoint/2010/main" val="3815431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1B73A8-4A6C-44BA-B3C0-B0DEB48F98CB}"/>
              </a:ext>
            </a:extLst>
          </p:cNvPr>
          <p:cNvSpPr txBox="1"/>
          <p:nvPr/>
        </p:nvSpPr>
        <p:spPr>
          <a:xfrm>
            <a:off x="414338" y="228600"/>
            <a:ext cx="11430000" cy="707886"/>
          </a:xfrm>
          <a:prstGeom prst="rect">
            <a:avLst/>
          </a:prstGeom>
          <a:noFill/>
        </p:spPr>
        <p:txBody>
          <a:bodyPr wrap="square" rtlCol="0">
            <a:spAutoFit/>
          </a:bodyPr>
          <a:lstStyle/>
          <a:p>
            <a:r>
              <a:rPr lang="en-US" sz="4000" b="1" dirty="0">
                <a:solidFill>
                  <a:srgbClr val="A29CC0"/>
                </a:solidFill>
                <a:latin typeface="Century Gothic" panose="020B0502020202020204" pitchFamily="34" charset="0"/>
              </a:rPr>
              <a:t>Global footprint </a:t>
            </a:r>
            <a:r>
              <a:rPr lang="en-US" sz="4000" dirty="0">
                <a:solidFill>
                  <a:srgbClr val="A29CC0"/>
                </a:solidFill>
                <a:latin typeface="Century Gothic" panose="020B0502020202020204" pitchFamily="34" charset="0"/>
              </a:rPr>
              <a:t>(more than 40 countries)</a:t>
            </a:r>
            <a:endParaRPr lang="en-US" sz="4000" dirty="0">
              <a:solidFill>
                <a:srgbClr val="A29CC0"/>
              </a:solidFill>
            </a:endParaRPr>
          </a:p>
        </p:txBody>
      </p:sp>
    </p:spTree>
    <p:extLst>
      <p:ext uri="{BB962C8B-B14F-4D97-AF65-F5344CB8AC3E}">
        <p14:creationId xmlns:p14="http://schemas.microsoft.com/office/powerpoint/2010/main" val="3072437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9625E-3D19-4739-8226-7401E7E69163}"/>
              </a:ext>
            </a:extLst>
          </p:cNvPr>
          <p:cNvSpPr>
            <a:spLocks noGrp="1"/>
          </p:cNvSpPr>
          <p:nvPr>
            <p:ph type="title"/>
          </p:nvPr>
        </p:nvSpPr>
        <p:spPr>
          <a:xfrm>
            <a:off x="681024" y="149711"/>
            <a:ext cx="10574575" cy="1008529"/>
          </a:xfrm>
        </p:spPr>
        <p:txBody>
          <a:bodyPr/>
          <a:lstStyle/>
          <a:p>
            <a:r>
              <a:rPr lang="en-US" dirty="0"/>
              <a:t>Recommendations (2)</a:t>
            </a:r>
          </a:p>
        </p:txBody>
      </p:sp>
      <p:sp>
        <p:nvSpPr>
          <p:cNvPr id="3" name="Text Placeholder 2">
            <a:extLst>
              <a:ext uri="{FF2B5EF4-FFF2-40B4-BE49-F238E27FC236}">
                <a16:creationId xmlns:a16="http://schemas.microsoft.com/office/drawing/2014/main" id="{2438C0AD-27D6-462B-8445-7A82B48DDF66}"/>
              </a:ext>
            </a:extLst>
          </p:cNvPr>
          <p:cNvSpPr>
            <a:spLocks noGrp="1"/>
          </p:cNvSpPr>
          <p:nvPr>
            <p:ph type="body" sz="quarter" idx="10"/>
          </p:nvPr>
        </p:nvSpPr>
        <p:spPr>
          <a:xfrm>
            <a:off x="682435" y="1819867"/>
            <a:ext cx="10573163" cy="5391342"/>
          </a:xfrm>
        </p:spPr>
        <p:txBody>
          <a:bodyPr>
            <a:normAutofit/>
          </a:bodyPr>
          <a:lstStyle/>
          <a:p>
            <a:pPr>
              <a:spcAft>
                <a:spcPts val="1059"/>
              </a:spcAft>
              <a:buClr>
                <a:srgbClr val="60A19B"/>
              </a:buClr>
            </a:pPr>
            <a:r>
              <a:rPr lang="en-US" sz="2400" spc="-18" dirty="0"/>
              <a:t>Encourage discussions across stakeholders to </a:t>
            </a:r>
            <a:r>
              <a:rPr lang="en-US" sz="2400" b="1" spc="-18" dirty="0"/>
              <a:t>streamline data collection</a:t>
            </a:r>
            <a:r>
              <a:rPr lang="en-US" sz="2400" spc="-18" dirty="0"/>
              <a:t> efforts, </a:t>
            </a:r>
            <a:r>
              <a:rPr lang="en-US" sz="2400" b="1" spc="-18" dirty="0"/>
              <a:t>reduce the need for supplemental data collection platforms </a:t>
            </a:r>
            <a:r>
              <a:rPr lang="en-US" sz="2400" spc="-18" dirty="0"/>
              <a:t>among implementing partners, and </a:t>
            </a:r>
            <a:r>
              <a:rPr lang="en-US" sz="2400" b="1" spc="-18" dirty="0"/>
              <a:t>identify means for the government to adequately share data </a:t>
            </a:r>
            <a:r>
              <a:rPr lang="en-US" sz="2400" spc="-18" dirty="0"/>
              <a:t>regularly and in a timely manner </a:t>
            </a:r>
            <a:r>
              <a:rPr lang="en-US" sz="2400" b="1" spc="-18" dirty="0"/>
              <a:t>with stakeholders</a:t>
            </a:r>
            <a:r>
              <a:rPr lang="en-US" sz="2400" spc="-18" dirty="0"/>
              <a:t> such as community and private-sector partners that may not contribute data to the national DHIS 2 database. </a:t>
            </a:r>
          </a:p>
          <a:p>
            <a:pPr>
              <a:spcAft>
                <a:spcPts val="1059"/>
              </a:spcAft>
              <a:buClr>
                <a:srgbClr val="60A19B"/>
              </a:buClr>
            </a:pPr>
            <a:r>
              <a:rPr lang="en-US" sz="2400" spc="-18" dirty="0"/>
              <a:t>Consider the benefits of funding in-depth M&amp;E training for people in positions of leadership.</a:t>
            </a:r>
          </a:p>
          <a:p>
            <a:pPr>
              <a:spcAft>
                <a:spcPts val="1059"/>
              </a:spcAft>
              <a:buClr>
                <a:srgbClr val="60A19B"/>
              </a:buClr>
            </a:pPr>
            <a:r>
              <a:rPr lang="en-US" sz="2400" spc="-18" dirty="0"/>
              <a:t>Visualize saturation as the goal of developing </a:t>
            </a:r>
            <a:br>
              <a:rPr lang="en-US" sz="2400" spc="-18" dirty="0"/>
            </a:br>
            <a:r>
              <a:rPr lang="en-US" sz="2400" spc="-18" dirty="0"/>
              <a:t>a culture of data use. </a:t>
            </a:r>
          </a:p>
          <a:p>
            <a:pPr>
              <a:buClr>
                <a:srgbClr val="60A19B"/>
              </a:buClr>
            </a:pPr>
            <a:endParaRPr lang="en-US" sz="2400" dirty="0"/>
          </a:p>
          <a:p>
            <a:pPr>
              <a:buClr>
                <a:srgbClr val="60A19B"/>
              </a:buClr>
            </a:pPr>
            <a:endParaRPr lang="en-US" sz="2400" dirty="0"/>
          </a:p>
        </p:txBody>
      </p:sp>
    </p:spTree>
    <p:extLst>
      <p:ext uri="{BB962C8B-B14F-4D97-AF65-F5344CB8AC3E}">
        <p14:creationId xmlns:p14="http://schemas.microsoft.com/office/powerpoint/2010/main" val="959635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276C-C5C2-46C7-990D-18EB6F66EA41}"/>
              </a:ext>
            </a:extLst>
          </p:cNvPr>
          <p:cNvSpPr>
            <a:spLocks noGrp="1"/>
          </p:cNvSpPr>
          <p:nvPr>
            <p:ph type="title"/>
          </p:nvPr>
        </p:nvSpPr>
        <p:spPr>
          <a:xfrm>
            <a:off x="681024" y="197017"/>
            <a:ext cx="10574575" cy="1008529"/>
          </a:xfrm>
        </p:spPr>
        <p:txBody>
          <a:bodyPr/>
          <a:lstStyle/>
          <a:p>
            <a:r>
              <a:rPr lang="en-US" dirty="0"/>
              <a:t>More information	</a:t>
            </a:r>
          </a:p>
        </p:txBody>
      </p:sp>
      <p:sp>
        <p:nvSpPr>
          <p:cNvPr id="3" name="Text Placeholder 2">
            <a:extLst>
              <a:ext uri="{FF2B5EF4-FFF2-40B4-BE49-F238E27FC236}">
                <a16:creationId xmlns:a16="http://schemas.microsoft.com/office/drawing/2014/main" id="{CF710EC5-5939-4129-95F3-602AF66F363A}"/>
              </a:ext>
            </a:extLst>
          </p:cNvPr>
          <p:cNvSpPr>
            <a:spLocks noGrp="1"/>
          </p:cNvSpPr>
          <p:nvPr>
            <p:ph type="body" sz="quarter" idx="10"/>
          </p:nvPr>
        </p:nvSpPr>
        <p:spPr>
          <a:xfrm>
            <a:off x="609729" y="1417320"/>
            <a:ext cx="8746572" cy="4802698"/>
          </a:xfrm>
        </p:spPr>
        <p:txBody>
          <a:bodyPr>
            <a:normAutofit fontScale="92500" lnSpcReduction="20000"/>
          </a:bodyPr>
          <a:lstStyle/>
          <a:p>
            <a:pPr marL="0" indent="0">
              <a:lnSpc>
                <a:spcPct val="120000"/>
              </a:lnSpc>
              <a:spcAft>
                <a:spcPts val="1588"/>
              </a:spcAft>
              <a:buNone/>
            </a:pPr>
            <a:r>
              <a:rPr lang="en-US" sz="2800" b="1" dirty="0"/>
              <a:t>Understanding the Influence of Health Information Systems Investments on Health Outcomes in Côte d’Ivoire: </a:t>
            </a:r>
            <a:r>
              <a:rPr lang="en-US" sz="2800" dirty="0"/>
              <a:t>A Qualitative Study</a:t>
            </a:r>
          </a:p>
          <a:p>
            <a:pPr marL="0" indent="0">
              <a:lnSpc>
                <a:spcPct val="120000"/>
              </a:lnSpc>
              <a:spcAft>
                <a:spcPts val="1588"/>
              </a:spcAft>
              <a:buNone/>
            </a:pPr>
            <a:r>
              <a:rPr lang="en-US" sz="1800" u="sng" dirty="0">
                <a:solidFill>
                  <a:srgbClr val="60A19B"/>
                </a:solidFill>
              </a:rPr>
              <a:t>https://www.measureevaluation.org/resources/publications/tr-19-332</a:t>
            </a:r>
          </a:p>
          <a:p>
            <a:pPr marL="0" indent="0">
              <a:lnSpc>
                <a:spcPct val="120000"/>
              </a:lnSpc>
              <a:spcAft>
                <a:spcPts val="1588"/>
              </a:spcAft>
              <a:buNone/>
            </a:pPr>
            <a:endParaRPr lang="en-US" sz="1800" b="1" dirty="0"/>
          </a:p>
          <a:p>
            <a:pPr marL="0" indent="0">
              <a:lnSpc>
                <a:spcPct val="120000"/>
              </a:lnSpc>
              <a:spcAft>
                <a:spcPts val="1588"/>
              </a:spcAft>
              <a:buNone/>
            </a:pPr>
            <a:r>
              <a:rPr lang="en-US" sz="3000" b="1" dirty="0"/>
              <a:t>Strengthening Côte d’Ivoire's Health Information System to Combat HIV: </a:t>
            </a:r>
            <a:r>
              <a:rPr lang="en-US" sz="3000" dirty="0"/>
              <a:t>Validating Data on the Effectiveness of Interventions</a:t>
            </a:r>
          </a:p>
          <a:p>
            <a:pPr marL="0" indent="0">
              <a:lnSpc>
                <a:spcPct val="120000"/>
              </a:lnSpc>
              <a:spcAft>
                <a:spcPts val="1588"/>
              </a:spcAft>
              <a:buNone/>
            </a:pPr>
            <a:r>
              <a:rPr lang="en-US" sz="1800" dirty="0">
                <a:solidFill>
                  <a:srgbClr val="60A19B"/>
                </a:solidFill>
                <a:hlinkClick r:id="rId2">
                  <a:extLst>
                    <a:ext uri="{A12FA001-AC4F-418D-AE19-62706E023703}">
                      <ahyp:hlinkClr xmlns:ahyp="http://schemas.microsoft.com/office/drawing/2018/hyperlinkcolor" val="tx"/>
                    </a:ext>
                  </a:extLst>
                </a:hlinkClick>
              </a:rPr>
              <a:t>https://www.measureevaluation.org/resources/publications/tr-18-291</a:t>
            </a:r>
            <a:r>
              <a:rPr lang="en-US" sz="1800" dirty="0">
                <a:solidFill>
                  <a:srgbClr val="60A19B"/>
                </a:solidFill>
              </a:rPr>
              <a:t> </a:t>
            </a:r>
          </a:p>
        </p:txBody>
      </p:sp>
      <p:sp>
        <p:nvSpPr>
          <p:cNvPr id="4" name="TextBox 3">
            <a:extLst>
              <a:ext uri="{FF2B5EF4-FFF2-40B4-BE49-F238E27FC236}">
                <a16:creationId xmlns:a16="http://schemas.microsoft.com/office/drawing/2014/main" id="{D632943A-FE62-4F96-A5C6-6BD606D5AFEE}"/>
              </a:ext>
            </a:extLst>
          </p:cNvPr>
          <p:cNvSpPr txBox="1"/>
          <p:nvPr/>
        </p:nvSpPr>
        <p:spPr>
          <a:xfrm>
            <a:off x="14143079" y="4657725"/>
            <a:ext cx="3259096" cy="369332"/>
          </a:xfrm>
          <a:prstGeom prst="rect">
            <a:avLst/>
          </a:prstGeom>
          <a:noFill/>
          <a:ln>
            <a:solidFill>
              <a:srgbClr val="000000"/>
            </a:solidFill>
          </a:ln>
        </p:spPr>
        <p:txBody>
          <a:bodyPr wrap="square" rtlCol="0">
            <a:spAutoFit/>
          </a:bodyPr>
          <a:lstStyle/>
          <a:p>
            <a:endParaRPr lang="en-US" dirty="0"/>
          </a:p>
        </p:txBody>
      </p:sp>
      <p:pic>
        <p:nvPicPr>
          <p:cNvPr id="5" name="Picture 4">
            <a:extLst>
              <a:ext uri="{FF2B5EF4-FFF2-40B4-BE49-F238E27FC236}">
                <a16:creationId xmlns:a16="http://schemas.microsoft.com/office/drawing/2014/main" id="{1E4D0A08-ABCE-4D9D-B717-45DC810F299F}"/>
              </a:ext>
            </a:extLst>
          </p:cNvPr>
          <p:cNvPicPr>
            <a:picLocks noChangeAspect="1"/>
          </p:cNvPicPr>
          <p:nvPr/>
        </p:nvPicPr>
        <p:blipFill>
          <a:blip r:embed="rId3"/>
          <a:stretch>
            <a:fillRect/>
          </a:stretch>
        </p:blipFill>
        <p:spPr>
          <a:xfrm>
            <a:off x="9145112" y="1435372"/>
            <a:ext cx="1803488" cy="2487668"/>
          </a:xfrm>
          <a:prstGeom prst="rect">
            <a:avLst/>
          </a:prstGeom>
          <a:ln w="3175">
            <a:solidFill>
              <a:schemeClr val="tx1"/>
            </a:solidFill>
          </a:ln>
        </p:spPr>
      </p:pic>
      <p:pic>
        <p:nvPicPr>
          <p:cNvPr id="6" name="Picture 5">
            <a:extLst>
              <a:ext uri="{FF2B5EF4-FFF2-40B4-BE49-F238E27FC236}">
                <a16:creationId xmlns:a16="http://schemas.microsoft.com/office/drawing/2014/main" id="{9BF36F02-D8CD-4B32-B043-E44F16AE4C10}"/>
              </a:ext>
            </a:extLst>
          </p:cNvPr>
          <p:cNvPicPr>
            <a:picLocks noChangeAspect="1"/>
          </p:cNvPicPr>
          <p:nvPr/>
        </p:nvPicPr>
        <p:blipFill>
          <a:blip r:embed="rId4"/>
          <a:stretch>
            <a:fillRect/>
          </a:stretch>
        </p:blipFill>
        <p:spPr>
          <a:xfrm>
            <a:off x="9145111" y="4140317"/>
            <a:ext cx="1791113" cy="2296978"/>
          </a:xfrm>
          <a:prstGeom prst="rect">
            <a:avLst/>
          </a:prstGeom>
          <a:ln w="3175">
            <a:solidFill>
              <a:schemeClr val="tx1"/>
            </a:solidFill>
          </a:ln>
        </p:spPr>
      </p:pic>
    </p:spTree>
    <p:extLst>
      <p:ext uri="{BB962C8B-B14F-4D97-AF65-F5344CB8AC3E}">
        <p14:creationId xmlns:p14="http://schemas.microsoft.com/office/powerpoint/2010/main" val="3008534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9625E-3D19-4739-8226-7401E7E69163}"/>
              </a:ext>
            </a:extLst>
          </p:cNvPr>
          <p:cNvSpPr>
            <a:spLocks noGrp="1"/>
          </p:cNvSpPr>
          <p:nvPr>
            <p:ph type="title"/>
          </p:nvPr>
        </p:nvSpPr>
        <p:spPr>
          <a:xfrm>
            <a:off x="681024" y="201738"/>
            <a:ext cx="10574575" cy="1008529"/>
          </a:xfrm>
        </p:spPr>
        <p:txBody>
          <a:bodyPr/>
          <a:lstStyle/>
          <a:p>
            <a:r>
              <a:rPr lang="en-US" dirty="0"/>
              <a:t>Acknowledgments</a:t>
            </a:r>
          </a:p>
        </p:txBody>
      </p:sp>
      <p:sp>
        <p:nvSpPr>
          <p:cNvPr id="3" name="Text Placeholder 2">
            <a:extLst>
              <a:ext uri="{FF2B5EF4-FFF2-40B4-BE49-F238E27FC236}">
                <a16:creationId xmlns:a16="http://schemas.microsoft.com/office/drawing/2014/main" id="{2438C0AD-27D6-462B-8445-7A82B48DDF66}"/>
              </a:ext>
            </a:extLst>
          </p:cNvPr>
          <p:cNvSpPr>
            <a:spLocks noGrp="1"/>
          </p:cNvSpPr>
          <p:nvPr>
            <p:ph type="body" sz="quarter" idx="10"/>
          </p:nvPr>
        </p:nvSpPr>
        <p:spPr>
          <a:xfrm>
            <a:off x="681024" y="1905000"/>
            <a:ext cx="10927080" cy="4953000"/>
          </a:xfrm>
        </p:spPr>
        <p:txBody>
          <a:bodyPr>
            <a:normAutofit/>
          </a:bodyPr>
          <a:lstStyle/>
          <a:p>
            <a:pPr>
              <a:spcAft>
                <a:spcPts val="1588"/>
              </a:spcAft>
              <a:buClr>
                <a:srgbClr val="60A19B"/>
              </a:buClr>
            </a:pPr>
            <a:r>
              <a:rPr lang="en-US" sz="2824" dirty="0"/>
              <a:t>Study respondents</a:t>
            </a:r>
          </a:p>
          <a:p>
            <a:pPr>
              <a:spcAft>
                <a:spcPts val="1588"/>
              </a:spcAft>
              <a:buClr>
                <a:srgbClr val="60A19B"/>
              </a:buClr>
            </a:pPr>
            <a:r>
              <a:rPr lang="en-US" sz="2824" dirty="0"/>
              <a:t>Côte d’Ivoire Ministry of Health and Public Hygiene: </a:t>
            </a:r>
          </a:p>
          <a:p>
            <a:pPr marL="746333" lvl="1" indent="-342900">
              <a:spcAft>
                <a:spcPts val="1588"/>
              </a:spcAft>
              <a:buClr>
                <a:schemeClr val="bg1">
                  <a:lumMod val="75000"/>
                </a:schemeClr>
              </a:buClr>
            </a:pPr>
            <a:r>
              <a:rPr lang="en-US" sz="2471" dirty="0"/>
              <a:t>Strategic Information and Informatics Department (MSHP–DIIS)</a:t>
            </a:r>
          </a:p>
          <a:p>
            <a:pPr marL="746333" lvl="1" indent="-342900">
              <a:spcAft>
                <a:spcPts val="1588"/>
              </a:spcAft>
              <a:buClr>
                <a:schemeClr val="bg1">
                  <a:lumMod val="75000"/>
                </a:schemeClr>
              </a:buClr>
            </a:pPr>
            <a:r>
              <a:rPr lang="en-US" sz="2471" dirty="0"/>
              <a:t>National AIDS Control Program (MSHP–PNLS)</a:t>
            </a:r>
          </a:p>
          <a:p>
            <a:pPr>
              <a:spcAft>
                <a:spcPts val="1588"/>
              </a:spcAft>
              <a:buClr>
                <a:srgbClr val="60A19B"/>
              </a:buClr>
            </a:pPr>
            <a:r>
              <a:rPr lang="en-US" sz="2824" dirty="0"/>
              <a:t>MEASURE Evaluation in Côte d’Ivoire</a:t>
            </a:r>
          </a:p>
          <a:p>
            <a:pPr>
              <a:spcAft>
                <a:spcPts val="1588"/>
              </a:spcAft>
              <a:buClr>
                <a:srgbClr val="60A19B"/>
              </a:buClr>
            </a:pPr>
            <a:r>
              <a:rPr lang="en-US" sz="2824" dirty="0"/>
              <a:t>USAID and PEPFAR</a:t>
            </a:r>
          </a:p>
        </p:txBody>
      </p:sp>
    </p:spTree>
    <p:extLst>
      <p:ext uri="{BB962C8B-B14F-4D97-AF65-F5344CB8AC3E}">
        <p14:creationId xmlns:p14="http://schemas.microsoft.com/office/powerpoint/2010/main" val="3066476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ACF216-D6D0-4A97-AF10-F5A96B0909B7}"/>
              </a:ext>
            </a:extLst>
          </p:cNvPr>
          <p:cNvSpPr/>
          <p:nvPr/>
        </p:nvSpPr>
        <p:spPr>
          <a:xfrm>
            <a:off x="0" y="3428999"/>
            <a:ext cx="12188825" cy="3480923"/>
          </a:xfrm>
          <a:prstGeom prst="rect">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3" name="Rectangle 2">
            <a:extLst>
              <a:ext uri="{FF2B5EF4-FFF2-40B4-BE49-F238E27FC236}">
                <a16:creationId xmlns:a16="http://schemas.microsoft.com/office/drawing/2014/main" id="{C3287086-6997-4E11-B802-BD0C9B778599}"/>
              </a:ext>
            </a:extLst>
          </p:cNvPr>
          <p:cNvSpPr/>
          <p:nvPr/>
        </p:nvSpPr>
        <p:spPr>
          <a:xfrm>
            <a:off x="1" y="0"/>
            <a:ext cx="12188824" cy="3563471"/>
          </a:xfrm>
          <a:prstGeom prst="rect">
            <a:avLst/>
          </a:prstGeom>
          <a:solidFill>
            <a:srgbClr val="2B1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4" name="Oval 3">
            <a:extLst>
              <a:ext uri="{FF2B5EF4-FFF2-40B4-BE49-F238E27FC236}">
                <a16:creationId xmlns:a16="http://schemas.microsoft.com/office/drawing/2014/main" id="{7FD2CE92-0E5F-4D04-9B82-9C9469030D9D}"/>
              </a:ext>
            </a:extLst>
          </p:cNvPr>
          <p:cNvSpPr/>
          <p:nvPr/>
        </p:nvSpPr>
        <p:spPr>
          <a:xfrm>
            <a:off x="9349987" y="2218765"/>
            <a:ext cx="276233" cy="251342"/>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5" name="Oval 4">
            <a:extLst>
              <a:ext uri="{FF2B5EF4-FFF2-40B4-BE49-F238E27FC236}">
                <a16:creationId xmlns:a16="http://schemas.microsoft.com/office/drawing/2014/main" id="{734BCDC7-A355-4771-A85D-B2D005B2D79A}"/>
              </a:ext>
            </a:extLst>
          </p:cNvPr>
          <p:cNvSpPr/>
          <p:nvPr/>
        </p:nvSpPr>
        <p:spPr>
          <a:xfrm>
            <a:off x="6632294" y="1344706"/>
            <a:ext cx="1949824" cy="1949824"/>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6" name="Oval 5">
            <a:extLst>
              <a:ext uri="{FF2B5EF4-FFF2-40B4-BE49-F238E27FC236}">
                <a16:creationId xmlns:a16="http://schemas.microsoft.com/office/drawing/2014/main" id="{4CC9B3A6-05FF-4B1E-AC22-0AE30A41BB87}"/>
              </a:ext>
            </a:extLst>
          </p:cNvPr>
          <p:cNvSpPr/>
          <p:nvPr/>
        </p:nvSpPr>
        <p:spPr>
          <a:xfrm>
            <a:off x="8551022" y="1023843"/>
            <a:ext cx="1143000" cy="1143000"/>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7" name="object 8">
            <a:extLst>
              <a:ext uri="{FF2B5EF4-FFF2-40B4-BE49-F238E27FC236}">
                <a16:creationId xmlns:a16="http://schemas.microsoft.com/office/drawing/2014/main" id="{9568D121-BBAF-471C-A732-C8C1DBE00443}"/>
              </a:ext>
            </a:extLst>
          </p:cNvPr>
          <p:cNvSpPr txBox="1"/>
          <p:nvPr/>
        </p:nvSpPr>
        <p:spPr>
          <a:xfrm>
            <a:off x="1419868" y="3873726"/>
            <a:ext cx="9391313" cy="1885131"/>
          </a:xfrm>
          <a:prstGeom prst="rect">
            <a:avLst/>
          </a:prstGeom>
        </p:spPr>
        <p:txBody>
          <a:bodyPr vert="horz" wrap="square" lIns="0" tIns="0" rIns="0" bIns="0" rtlCol="0">
            <a:spAutoFit/>
          </a:bodyPr>
          <a:lstStyle/>
          <a:p>
            <a:pPr marL="11206">
              <a:lnSpc>
                <a:spcPts val="4853"/>
              </a:lnSpc>
            </a:pPr>
            <a:r>
              <a:rPr lang="en-US" sz="4412" dirty="0">
                <a:solidFill>
                  <a:schemeClr val="bg1"/>
                </a:solidFill>
                <a:latin typeface="Century Gothic" charset="0"/>
                <a:ea typeface="Century Gothic" charset="0"/>
                <a:cs typeface="Century Gothic" charset="0"/>
              </a:rPr>
              <a:t>Strengthening health management information systems contributes to epidemic control</a:t>
            </a:r>
          </a:p>
        </p:txBody>
      </p:sp>
      <p:sp>
        <p:nvSpPr>
          <p:cNvPr id="8" name="object 8">
            <a:extLst>
              <a:ext uri="{FF2B5EF4-FFF2-40B4-BE49-F238E27FC236}">
                <a16:creationId xmlns:a16="http://schemas.microsoft.com/office/drawing/2014/main" id="{6CCF40AA-877D-443C-9D01-C729C6B039B0}"/>
              </a:ext>
            </a:extLst>
          </p:cNvPr>
          <p:cNvSpPr txBox="1"/>
          <p:nvPr/>
        </p:nvSpPr>
        <p:spPr>
          <a:xfrm>
            <a:off x="1419868" y="611681"/>
            <a:ext cx="8068235" cy="1461939"/>
          </a:xfrm>
          <a:prstGeom prst="rect">
            <a:avLst/>
          </a:prstGeom>
        </p:spPr>
        <p:txBody>
          <a:bodyPr vert="horz" wrap="square" lIns="0" tIns="0" rIns="0" bIns="0" rtlCol="0">
            <a:spAutoFit/>
          </a:bodyPr>
          <a:lstStyle/>
          <a:p>
            <a:pPr marL="11206">
              <a:lnSpc>
                <a:spcPts val="5731"/>
              </a:lnSpc>
            </a:pPr>
            <a:r>
              <a:rPr lang="en-US" sz="4765" b="1" dirty="0">
                <a:solidFill>
                  <a:srgbClr val="A29CC0"/>
                </a:solidFill>
                <a:latin typeface="Century Gothic" charset="0"/>
                <a:ea typeface="Century Gothic" charset="0"/>
                <a:cs typeface="Century Gothic" charset="0"/>
              </a:rPr>
              <a:t>Measuring </a:t>
            </a:r>
          </a:p>
          <a:p>
            <a:pPr marL="11206">
              <a:lnSpc>
                <a:spcPts val="5731"/>
              </a:lnSpc>
            </a:pPr>
            <a:r>
              <a:rPr lang="en-US" sz="4765" b="1" dirty="0">
                <a:solidFill>
                  <a:srgbClr val="A29CC0"/>
                </a:solidFill>
                <a:latin typeface="Century Gothic" charset="0"/>
                <a:ea typeface="Century Gothic" charset="0"/>
                <a:cs typeface="Century Gothic" charset="0"/>
              </a:rPr>
              <a:t>what counts</a:t>
            </a:r>
            <a:endParaRPr lang="en-US" sz="4765" dirty="0">
              <a:solidFill>
                <a:srgbClr val="A29CC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835392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A8D665-F98A-4BEB-9E34-F0FFE1606BE4}"/>
              </a:ext>
            </a:extLst>
          </p:cNvPr>
          <p:cNvSpPr>
            <a:spLocks noGrp="1"/>
          </p:cNvSpPr>
          <p:nvPr>
            <p:ph type="body" sz="quarter" idx="10"/>
          </p:nvPr>
        </p:nvSpPr>
        <p:spPr>
          <a:xfrm>
            <a:off x="681025" y="2312830"/>
            <a:ext cx="10217885" cy="3996218"/>
          </a:xfrm>
        </p:spPr>
        <p:txBody>
          <a:bodyPr>
            <a:normAutofit fontScale="70000" lnSpcReduction="20000"/>
          </a:bodyPr>
          <a:lstStyle/>
          <a:p>
            <a:pPr marL="342900" lvl="0" indent="-342900">
              <a:lnSpc>
                <a:spcPts val="2880"/>
              </a:lnSpc>
              <a:spcBef>
                <a:spcPts val="0"/>
              </a:spcBef>
              <a:spcAft>
                <a:spcPts val="1200"/>
              </a:spcAft>
              <a:buClr>
                <a:srgbClr val="60A19B"/>
              </a:buClr>
            </a:pPr>
            <a:r>
              <a:rPr lang="en-US" sz="3400" kern="0" dirty="0">
                <a:solidFill>
                  <a:prstClr val="black"/>
                </a:solidFill>
              </a:rPr>
              <a:t>Review definition of the HMIS and discuss data triangulation</a:t>
            </a:r>
          </a:p>
          <a:p>
            <a:pPr marL="342900" lvl="0" indent="-342900">
              <a:lnSpc>
                <a:spcPts val="2880"/>
              </a:lnSpc>
              <a:spcBef>
                <a:spcPts val="0"/>
              </a:spcBef>
              <a:spcAft>
                <a:spcPts val="1200"/>
              </a:spcAft>
              <a:buClr>
                <a:srgbClr val="60A19B"/>
              </a:buClr>
            </a:pPr>
            <a:r>
              <a:rPr lang="en-US" sz="3400" kern="0" dirty="0">
                <a:solidFill>
                  <a:prstClr val="black"/>
                </a:solidFill>
              </a:rPr>
              <a:t>Provide short examples of how programs have used existing HMIS resources to check for gender gaps in index testing data and to create detailed service cascades for key populations </a:t>
            </a:r>
          </a:p>
          <a:p>
            <a:pPr marL="342900" lvl="0" indent="-342900">
              <a:lnSpc>
                <a:spcPts val="2880"/>
              </a:lnSpc>
              <a:spcBef>
                <a:spcPts val="0"/>
              </a:spcBef>
              <a:spcAft>
                <a:spcPts val="1200"/>
              </a:spcAft>
              <a:buClr>
                <a:srgbClr val="60A19B"/>
              </a:buClr>
            </a:pPr>
            <a:r>
              <a:rPr lang="en-US" sz="3400" kern="0" dirty="0">
                <a:solidFill>
                  <a:prstClr val="black"/>
                </a:solidFill>
              </a:rPr>
              <a:t>Discuss an in-depth example of how programs for orphans and vulnerable children (OVC) have used routine monitoring, evaluation, and reporting (MER) data with their own project HMIS data to improve coverage of HIV testing among OVC</a:t>
            </a:r>
          </a:p>
          <a:p>
            <a:pPr>
              <a:spcAft>
                <a:spcPts val="1200"/>
              </a:spcAft>
              <a:buClr>
                <a:srgbClr val="60A19B"/>
              </a:buClr>
            </a:pPr>
            <a:endParaRPr lang="en-US" dirty="0"/>
          </a:p>
        </p:txBody>
      </p:sp>
      <p:sp>
        <p:nvSpPr>
          <p:cNvPr id="5" name="Title 1">
            <a:extLst>
              <a:ext uri="{FF2B5EF4-FFF2-40B4-BE49-F238E27FC236}">
                <a16:creationId xmlns:a16="http://schemas.microsoft.com/office/drawing/2014/main" id="{A3FC383E-681C-445E-8789-FEEA60995739}"/>
              </a:ext>
            </a:extLst>
          </p:cNvPr>
          <p:cNvSpPr>
            <a:spLocks noGrp="1"/>
          </p:cNvSpPr>
          <p:nvPr>
            <p:ph type="title"/>
          </p:nvPr>
        </p:nvSpPr>
        <p:spPr>
          <a:xfrm>
            <a:off x="681025" y="548952"/>
            <a:ext cx="10574337" cy="1008063"/>
          </a:xfrm>
        </p:spPr>
        <p:txBody>
          <a:bodyPr>
            <a:normAutofit fontScale="90000"/>
          </a:bodyPr>
          <a:lstStyle/>
          <a:p>
            <a:pPr>
              <a:lnSpc>
                <a:spcPts val="5000"/>
              </a:lnSpc>
            </a:pPr>
            <a:r>
              <a:rPr lang="en-US" dirty="0"/>
              <a:t>The HMIS: </a:t>
            </a:r>
            <a:br>
              <a:rPr lang="en-US" dirty="0"/>
            </a:br>
            <a:r>
              <a:rPr lang="en-US" b="0" dirty="0">
                <a:solidFill>
                  <a:srgbClr val="2B1632"/>
                </a:solidFill>
              </a:rPr>
              <a:t>Triangulating data at the project level</a:t>
            </a:r>
          </a:p>
        </p:txBody>
      </p:sp>
    </p:spTree>
    <p:extLst>
      <p:ext uri="{BB962C8B-B14F-4D97-AF65-F5344CB8AC3E}">
        <p14:creationId xmlns:p14="http://schemas.microsoft.com/office/powerpoint/2010/main" val="2924784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C4AF79-50ED-49CA-8A11-BD56EF19C2D7}"/>
              </a:ext>
            </a:extLst>
          </p:cNvPr>
          <p:cNvSpPr>
            <a:spLocks noGrp="1"/>
          </p:cNvSpPr>
          <p:nvPr>
            <p:ph type="title"/>
          </p:nvPr>
        </p:nvSpPr>
        <p:spPr>
          <a:xfrm>
            <a:off x="609601" y="262699"/>
            <a:ext cx="10571821" cy="1008529"/>
          </a:xfrm>
        </p:spPr>
        <p:txBody>
          <a:bodyPr/>
          <a:lstStyle/>
          <a:p>
            <a:r>
              <a:rPr lang="en-US" dirty="0"/>
              <a:t>Related terms</a:t>
            </a:r>
          </a:p>
        </p:txBody>
      </p:sp>
      <p:sp>
        <p:nvSpPr>
          <p:cNvPr id="6" name="Text Placeholder 8">
            <a:extLst>
              <a:ext uri="{FF2B5EF4-FFF2-40B4-BE49-F238E27FC236}">
                <a16:creationId xmlns:a16="http://schemas.microsoft.com/office/drawing/2014/main" id="{12F70BAA-E032-8A4F-8AC3-05A48EE823F3}"/>
              </a:ext>
            </a:extLst>
          </p:cNvPr>
          <p:cNvSpPr txBox="1">
            <a:spLocks/>
          </p:cNvSpPr>
          <p:nvPr/>
        </p:nvSpPr>
        <p:spPr>
          <a:xfrm>
            <a:off x="724670" y="3102610"/>
            <a:ext cx="9662160" cy="3025588"/>
          </a:xfrm>
          <a:prstGeom prst="rect">
            <a:avLst/>
          </a:prstGeom>
        </p:spPr>
        <p:txBody>
          <a:bodyPr/>
          <a:lstStyle>
            <a:lvl1pPr marL="0" eaLnBrk="1" hangingPunct="1">
              <a:defRPr sz="2471">
                <a:solidFill>
                  <a:schemeClr val="tx1"/>
                </a:solidFill>
                <a:latin typeface="Century Gothic" charset="0"/>
                <a:ea typeface="Century Gothic" charset="0"/>
                <a:cs typeface="Century Gothic" charset="0"/>
              </a:defRPr>
            </a:lvl1pPr>
            <a:lvl2pPr marL="706008" indent="-302575" eaLnBrk="1" hangingPunct="1">
              <a:buFont typeface="Arial" panose="020B0604020202020204" pitchFamily="34" charset="0"/>
              <a:buChar char="•"/>
              <a:defRPr sz="2118" baseline="0">
                <a:latin typeface="Century Gothic" charset="0"/>
                <a:ea typeface="Century Gothic" charset="0"/>
                <a:cs typeface="Century Gothic" charset="0"/>
              </a:defRPr>
            </a:lvl2pPr>
            <a:lvl3pPr marL="1059012" indent="-252146" eaLnBrk="1" hangingPunct="1">
              <a:buFont typeface="Arial" panose="020B0604020202020204" pitchFamily="34" charset="0"/>
              <a:buChar char="•"/>
              <a:defRPr>
                <a:latin typeface="Century Gothic" charset="0"/>
                <a:ea typeface="Century Gothic" charset="0"/>
                <a:cs typeface="Century Gothic" charset="0"/>
              </a:defRPr>
            </a:lvl3pPr>
            <a:lvl4pPr marL="1210300" eaLnBrk="1" hangingPunct="1">
              <a:defRPr>
                <a:latin typeface="+mn-lt"/>
                <a:ea typeface="+mn-ea"/>
                <a:cs typeface="+mn-cs"/>
              </a:defRPr>
            </a:lvl4pPr>
            <a:lvl5pPr marL="1613733" eaLnBrk="1" hangingPunct="1">
              <a:defRPr>
                <a:latin typeface="+mn-lt"/>
                <a:ea typeface="+mn-ea"/>
                <a:cs typeface="+mn-cs"/>
              </a:defRPr>
            </a:lvl5pPr>
            <a:lvl6pPr marL="2017166" eaLnBrk="1" hangingPunct="1">
              <a:defRPr>
                <a:latin typeface="+mn-lt"/>
                <a:ea typeface="+mn-ea"/>
                <a:cs typeface="+mn-cs"/>
              </a:defRPr>
            </a:lvl6pPr>
            <a:lvl7pPr marL="2420600" eaLnBrk="1" hangingPunct="1">
              <a:defRPr>
                <a:latin typeface="+mn-lt"/>
                <a:ea typeface="+mn-ea"/>
                <a:cs typeface="+mn-cs"/>
              </a:defRPr>
            </a:lvl7pPr>
            <a:lvl8pPr marL="2824033" eaLnBrk="1" hangingPunct="1">
              <a:defRPr>
                <a:latin typeface="+mn-lt"/>
                <a:ea typeface="+mn-ea"/>
                <a:cs typeface="+mn-cs"/>
              </a:defRPr>
            </a:lvl8pPr>
            <a:lvl9pPr marL="3227466" eaLnBrk="1" hangingPunct="1">
              <a:defRPr>
                <a:latin typeface="+mn-lt"/>
                <a:ea typeface="+mn-ea"/>
                <a:cs typeface="+mn-cs"/>
              </a:defRPr>
            </a:lvl9pPr>
          </a:lstStyle>
          <a:p>
            <a:pPr>
              <a:lnSpc>
                <a:spcPts val="2600"/>
              </a:lnSpc>
            </a:pPr>
            <a:r>
              <a:rPr lang="en-US" sz="1941" b="1" kern="0" dirty="0">
                <a:solidFill>
                  <a:srgbClr val="60A19B"/>
                </a:solidFill>
              </a:rPr>
              <a:t>Health management information system(s) (HMIS): </a:t>
            </a:r>
          </a:p>
          <a:p>
            <a:pPr>
              <a:lnSpc>
                <a:spcPts val="2600"/>
              </a:lnSpc>
            </a:pPr>
            <a:r>
              <a:rPr lang="en-US" sz="1941" kern="0" dirty="0"/>
              <a:t>Often used interchangeably with RHIS, though an HMIS may not include data on disease or health outcomes. An HMIS is a data collection system designed to support planning, management, and decision making in health facilities and organizations.</a:t>
            </a:r>
          </a:p>
          <a:p>
            <a:pPr>
              <a:lnSpc>
                <a:spcPts val="2600"/>
              </a:lnSpc>
            </a:pPr>
            <a:endParaRPr lang="en-US" sz="1941" kern="0" dirty="0"/>
          </a:p>
          <a:p>
            <a:pPr>
              <a:lnSpc>
                <a:spcPts val="2600"/>
              </a:lnSpc>
            </a:pPr>
            <a:r>
              <a:rPr lang="en-US" sz="1941" b="1" kern="0" dirty="0">
                <a:solidFill>
                  <a:srgbClr val="60A19B"/>
                </a:solidFill>
              </a:rPr>
              <a:t>Community-based health information system(s) (CHIS or CBIS): </a:t>
            </a:r>
            <a:r>
              <a:rPr lang="en-US" sz="1941" kern="0" dirty="0">
                <a:solidFill>
                  <a:srgbClr val="60A19B"/>
                </a:solidFill>
              </a:rPr>
              <a:t> </a:t>
            </a:r>
          </a:p>
          <a:p>
            <a:pPr>
              <a:lnSpc>
                <a:spcPts val="2600"/>
              </a:lnSpc>
            </a:pPr>
            <a:r>
              <a:rPr lang="en-US" sz="1941" kern="0" dirty="0"/>
              <a:t>Data collected from a community (not clinical) health setting. Communities may be linked to a facility or a district.</a:t>
            </a:r>
          </a:p>
          <a:p>
            <a:pPr>
              <a:lnSpc>
                <a:spcPts val="2600"/>
              </a:lnSpc>
            </a:pPr>
            <a:endParaRPr lang="en-US" sz="1941" kern="0" dirty="0"/>
          </a:p>
          <a:p>
            <a:pPr>
              <a:lnSpc>
                <a:spcPts val="2600"/>
              </a:lnSpc>
            </a:pPr>
            <a:endParaRPr lang="en-US" sz="1941" kern="0" dirty="0"/>
          </a:p>
        </p:txBody>
      </p:sp>
      <p:sp>
        <p:nvSpPr>
          <p:cNvPr id="10" name="Rectangle 9">
            <a:extLst>
              <a:ext uri="{FF2B5EF4-FFF2-40B4-BE49-F238E27FC236}">
                <a16:creationId xmlns:a16="http://schemas.microsoft.com/office/drawing/2014/main" id="{34E9C141-3BB9-BA4E-A76A-AEA764B246A5}"/>
              </a:ext>
            </a:extLst>
          </p:cNvPr>
          <p:cNvSpPr/>
          <p:nvPr/>
        </p:nvSpPr>
        <p:spPr>
          <a:xfrm>
            <a:off x="724670" y="1508138"/>
            <a:ext cx="10061764" cy="1399550"/>
          </a:xfrm>
          <a:prstGeom prst="rect">
            <a:avLst/>
          </a:prstGeom>
        </p:spPr>
        <p:txBody>
          <a:bodyPr wrap="square">
            <a:spAutoFit/>
          </a:bodyPr>
          <a:lstStyle/>
          <a:p>
            <a:pPr>
              <a:lnSpc>
                <a:spcPts val="2600"/>
              </a:lnSpc>
            </a:pPr>
            <a:r>
              <a:rPr lang="en-US" sz="2000" b="1" dirty="0">
                <a:solidFill>
                  <a:srgbClr val="60A19B"/>
                </a:solidFill>
                <a:latin typeface="Century Gothic" panose="020B0502020202020204" pitchFamily="34" charset="0"/>
              </a:rPr>
              <a:t>Routine health information system(s) (RHIS): </a:t>
            </a:r>
          </a:p>
          <a:p>
            <a:pPr>
              <a:lnSpc>
                <a:spcPts val="2600"/>
              </a:lnSpc>
            </a:pPr>
            <a:r>
              <a:rPr lang="en-US" sz="2000" dirty="0">
                <a:latin typeface="Century Gothic" panose="020B0502020202020204" pitchFamily="34" charset="0"/>
              </a:rPr>
              <a:t>Facility-based HIS that collect routine health information. These systems generate data collected at public and private health facilities and institutions, and at community-level healthcare posts and clinics.</a:t>
            </a:r>
          </a:p>
        </p:txBody>
      </p:sp>
    </p:spTree>
    <p:extLst>
      <p:ext uri="{BB962C8B-B14F-4D97-AF65-F5344CB8AC3E}">
        <p14:creationId xmlns:p14="http://schemas.microsoft.com/office/powerpoint/2010/main" val="201306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5B9DE-D7B7-48FF-8BD7-EC1C33B5F04C}"/>
              </a:ext>
            </a:extLst>
          </p:cNvPr>
          <p:cNvSpPr>
            <a:spLocks noGrp="1"/>
          </p:cNvSpPr>
          <p:nvPr>
            <p:ph type="title"/>
          </p:nvPr>
        </p:nvSpPr>
        <p:spPr>
          <a:xfrm>
            <a:off x="681025" y="230415"/>
            <a:ext cx="10574575" cy="1008529"/>
          </a:xfrm>
        </p:spPr>
        <p:txBody>
          <a:bodyPr>
            <a:normAutofit/>
          </a:bodyPr>
          <a:lstStyle/>
          <a:p>
            <a:r>
              <a:rPr lang="en-US" dirty="0"/>
              <a:t>HMIS data sources</a:t>
            </a:r>
          </a:p>
        </p:txBody>
      </p:sp>
      <p:sp>
        <p:nvSpPr>
          <p:cNvPr id="3" name="Text Placeholder 2">
            <a:extLst>
              <a:ext uri="{FF2B5EF4-FFF2-40B4-BE49-F238E27FC236}">
                <a16:creationId xmlns:a16="http://schemas.microsoft.com/office/drawing/2014/main" id="{A31D2C8A-9FA6-45E7-A5A1-E94827F4EF12}"/>
              </a:ext>
            </a:extLst>
          </p:cNvPr>
          <p:cNvSpPr>
            <a:spLocks noGrp="1"/>
          </p:cNvSpPr>
          <p:nvPr>
            <p:ph type="body" sz="quarter" idx="10"/>
          </p:nvPr>
        </p:nvSpPr>
        <p:spPr>
          <a:xfrm>
            <a:off x="681025" y="1273450"/>
            <a:ext cx="11389055" cy="4707804"/>
          </a:xfrm>
        </p:spPr>
        <p:txBody>
          <a:bodyPr>
            <a:normAutofit/>
          </a:bodyPr>
          <a:lstStyle/>
          <a:p>
            <a:pPr>
              <a:buClr>
                <a:srgbClr val="60A19B"/>
              </a:buClr>
            </a:pPr>
            <a:r>
              <a:rPr lang="en-US" sz="2400" dirty="0"/>
              <a:t>Routinely reported site-level data (e.g., from national RHIS; CBIS; PEPFAR’s Data for Accountability, Transparency and Impact [DATIM] system; the Global Fund to Fight AIDS, Tuberculosis and Malaria) </a:t>
            </a:r>
          </a:p>
          <a:p>
            <a:pPr>
              <a:buClr>
                <a:srgbClr val="60A19B"/>
              </a:buClr>
            </a:pPr>
            <a:r>
              <a:rPr lang="en-US" sz="2400" dirty="0"/>
              <a:t>Project HMIS driven by project logic model or theory of change</a:t>
            </a:r>
            <a:endParaRPr lang="en-US" sz="2047" dirty="0"/>
          </a:p>
          <a:p>
            <a:pPr marL="0" indent="0">
              <a:buClr>
                <a:srgbClr val="60A19B"/>
              </a:buClr>
              <a:buNone/>
            </a:pPr>
            <a:endParaRPr lang="en-US" sz="2400" dirty="0"/>
          </a:p>
        </p:txBody>
      </p:sp>
      <p:pic>
        <p:nvPicPr>
          <p:cNvPr id="4" name="Picture 3">
            <a:extLst>
              <a:ext uri="{FF2B5EF4-FFF2-40B4-BE49-F238E27FC236}">
                <a16:creationId xmlns:a16="http://schemas.microsoft.com/office/drawing/2014/main" id="{DB42D11B-26CD-4EDB-A2A7-FED81F1B8FBD}"/>
              </a:ext>
            </a:extLst>
          </p:cNvPr>
          <p:cNvPicPr>
            <a:picLocks noChangeAspect="1"/>
          </p:cNvPicPr>
          <p:nvPr/>
        </p:nvPicPr>
        <p:blipFill>
          <a:blip r:embed="rId2"/>
          <a:stretch>
            <a:fillRect/>
          </a:stretch>
        </p:blipFill>
        <p:spPr>
          <a:xfrm>
            <a:off x="1036956" y="2965713"/>
            <a:ext cx="6828750" cy="3324153"/>
          </a:xfrm>
          <a:prstGeom prst="rect">
            <a:avLst/>
          </a:prstGeom>
          <a:ln w="3175">
            <a:solidFill>
              <a:schemeClr val="tx1"/>
            </a:solidFill>
          </a:ln>
        </p:spPr>
      </p:pic>
      <p:sp>
        <p:nvSpPr>
          <p:cNvPr id="5" name="Rectangle 4">
            <a:extLst>
              <a:ext uri="{FF2B5EF4-FFF2-40B4-BE49-F238E27FC236}">
                <a16:creationId xmlns:a16="http://schemas.microsoft.com/office/drawing/2014/main" id="{30C0E333-85E2-456F-B4E3-55E57E9C59BF}"/>
              </a:ext>
            </a:extLst>
          </p:cNvPr>
          <p:cNvSpPr/>
          <p:nvPr/>
        </p:nvSpPr>
        <p:spPr>
          <a:xfrm>
            <a:off x="7969534" y="5643535"/>
            <a:ext cx="3562926" cy="646331"/>
          </a:xfrm>
          <a:prstGeom prst="rect">
            <a:avLst/>
          </a:prstGeom>
        </p:spPr>
        <p:txBody>
          <a:bodyPr wrap="square">
            <a:spAutoFit/>
          </a:bodyPr>
          <a:lstStyle/>
          <a:p>
            <a:r>
              <a:rPr lang="en-US" u="sng" dirty="0">
                <a:solidFill>
                  <a:srgbClr val="60A19B"/>
                </a:solidFill>
                <a:latin typeface="Century Gothic" panose="020B0502020202020204" pitchFamily="34" charset="0"/>
              </a:rPr>
              <a:t>www.measureevaluation.org/community-based-indicators</a:t>
            </a:r>
          </a:p>
        </p:txBody>
      </p:sp>
    </p:spTree>
    <p:extLst>
      <p:ext uri="{BB962C8B-B14F-4D97-AF65-F5344CB8AC3E}">
        <p14:creationId xmlns:p14="http://schemas.microsoft.com/office/powerpoint/2010/main" val="3554856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D2BEF-F34A-49BC-9BCA-CD74F62385BA}"/>
              </a:ext>
            </a:extLst>
          </p:cNvPr>
          <p:cNvSpPr>
            <a:spLocks noGrp="1"/>
          </p:cNvSpPr>
          <p:nvPr>
            <p:ph type="title"/>
          </p:nvPr>
        </p:nvSpPr>
        <p:spPr>
          <a:xfrm>
            <a:off x="681024" y="287928"/>
            <a:ext cx="10574575" cy="1008529"/>
          </a:xfrm>
        </p:spPr>
        <p:txBody>
          <a:bodyPr>
            <a:normAutofit fontScale="90000"/>
          </a:bodyPr>
          <a:lstStyle/>
          <a:p>
            <a:r>
              <a:rPr lang="en-US" dirty="0"/>
              <a:t>Index testing in Zimbabwe and Tanzania	</a:t>
            </a:r>
          </a:p>
        </p:txBody>
      </p:sp>
      <p:sp>
        <p:nvSpPr>
          <p:cNvPr id="3" name="Text Placeholder 2">
            <a:extLst>
              <a:ext uri="{FF2B5EF4-FFF2-40B4-BE49-F238E27FC236}">
                <a16:creationId xmlns:a16="http://schemas.microsoft.com/office/drawing/2014/main" id="{E18ACBB3-3B60-4059-B4B5-A635883AF708}"/>
              </a:ext>
            </a:extLst>
          </p:cNvPr>
          <p:cNvSpPr>
            <a:spLocks noGrp="1"/>
          </p:cNvSpPr>
          <p:nvPr>
            <p:ph type="body" sz="quarter" idx="10"/>
          </p:nvPr>
        </p:nvSpPr>
        <p:spPr>
          <a:xfrm>
            <a:off x="681024" y="2786235"/>
            <a:ext cx="7426655" cy="4140108"/>
          </a:xfrm>
        </p:spPr>
        <p:txBody>
          <a:bodyPr>
            <a:normAutofit/>
          </a:bodyPr>
          <a:lstStyle/>
          <a:p>
            <a:pPr>
              <a:lnSpc>
                <a:spcPct val="100000"/>
              </a:lnSpc>
              <a:buClr>
                <a:srgbClr val="60A19B"/>
              </a:buClr>
            </a:pPr>
            <a:r>
              <a:rPr lang="en-US" sz="1800" dirty="0"/>
              <a:t>To address this, our study of index testing in Zimbabwe and Tanzania used project HMIS data from selected USAID- and PEPFAR-supported programs in the first two quarters of 2018. We found:</a:t>
            </a:r>
          </a:p>
          <a:p>
            <a:pPr lvl="1">
              <a:lnSpc>
                <a:spcPct val="100000"/>
              </a:lnSpc>
              <a:buClr>
                <a:srgbClr val="60A19B"/>
              </a:buClr>
            </a:pPr>
            <a:r>
              <a:rPr lang="en-US" sz="1800" dirty="0"/>
              <a:t>In Zimbabwe and Tanzania, females were more likely than males to be index clients.</a:t>
            </a:r>
          </a:p>
          <a:p>
            <a:pPr lvl="1">
              <a:lnSpc>
                <a:spcPct val="100000"/>
              </a:lnSpc>
              <a:buClr>
                <a:srgbClr val="60A19B"/>
              </a:buClr>
            </a:pPr>
            <a:r>
              <a:rPr lang="en-US" sz="1800" dirty="0"/>
              <a:t>Females were as likely in Tanzania or slightly less likely in Zimbabwe to refer partners who later tested positive.</a:t>
            </a:r>
          </a:p>
          <a:p>
            <a:pPr lvl="1">
              <a:lnSpc>
                <a:spcPct val="100000"/>
              </a:lnSpc>
              <a:buClr>
                <a:srgbClr val="60A19B"/>
              </a:buClr>
            </a:pPr>
            <a:r>
              <a:rPr lang="en-US" sz="1800" dirty="0"/>
              <a:t>Geography and age were also important predictors of HIV testing services yield from index quality.</a:t>
            </a:r>
          </a:p>
          <a:p>
            <a:pPr>
              <a:buClr>
                <a:srgbClr val="60A19B"/>
              </a:buClr>
            </a:pPr>
            <a:endParaRPr lang="en-US" sz="700" dirty="0"/>
          </a:p>
        </p:txBody>
      </p:sp>
      <p:pic>
        <p:nvPicPr>
          <p:cNvPr id="4" name="Picture 3">
            <a:extLst>
              <a:ext uri="{FF2B5EF4-FFF2-40B4-BE49-F238E27FC236}">
                <a16:creationId xmlns:a16="http://schemas.microsoft.com/office/drawing/2014/main" id="{9D142210-C629-4759-BBB0-6117CC2FA632}"/>
              </a:ext>
            </a:extLst>
          </p:cNvPr>
          <p:cNvPicPr>
            <a:picLocks noChangeAspect="1"/>
          </p:cNvPicPr>
          <p:nvPr/>
        </p:nvPicPr>
        <p:blipFill>
          <a:blip r:embed="rId2"/>
          <a:stretch>
            <a:fillRect/>
          </a:stretch>
        </p:blipFill>
        <p:spPr>
          <a:xfrm>
            <a:off x="8413940" y="2800184"/>
            <a:ext cx="3392677" cy="3044285"/>
          </a:xfrm>
          <a:prstGeom prst="rect">
            <a:avLst/>
          </a:prstGeom>
          <a:ln>
            <a:solidFill>
              <a:schemeClr val="bg1">
                <a:lumMod val="85000"/>
              </a:schemeClr>
            </a:solidFill>
          </a:ln>
        </p:spPr>
      </p:pic>
      <p:sp>
        <p:nvSpPr>
          <p:cNvPr id="5" name="Rectangle 4">
            <a:extLst>
              <a:ext uri="{FF2B5EF4-FFF2-40B4-BE49-F238E27FC236}">
                <a16:creationId xmlns:a16="http://schemas.microsoft.com/office/drawing/2014/main" id="{917CF018-DD5F-4179-8523-00508DA86856}"/>
              </a:ext>
            </a:extLst>
          </p:cNvPr>
          <p:cNvSpPr/>
          <p:nvPr/>
        </p:nvSpPr>
        <p:spPr>
          <a:xfrm>
            <a:off x="4117722" y="6200740"/>
            <a:ext cx="7995157" cy="369332"/>
          </a:xfrm>
          <a:prstGeom prst="rect">
            <a:avLst/>
          </a:prstGeom>
        </p:spPr>
        <p:txBody>
          <a:bodyPr wrap="square">
            <a:spAutoFit/>
          </a:bodyPr>
          <a:lstStyle/>
          <a:p>
            <a:r>
              <a:rPr lang="en-US" u="sng" dirty="0">
                <a:solidFill>
                  <a:srgbClr val="60A19B"/>
                </a:solidFill>
                <a:latin typeface="Century Gothic" panose="020B0502020202020204" pitchFamily="34" charset="0"/>
              </a:rPr>
              <a:t>www.measureevaluation.org/resources/publications/fs-19-333</a:t>
            </a:r>
          </a:p>
        </p:txBody>
      </p:sp>
      <p:sp>
        <p:nvSpPr>
          <p:cNvPr id="6" name="Rectangle 5">
            <a:extLst>
              <a:ext uri="{FF2B5EF4-FFF2-40B4-BE49-F238E27FC236}">
                <a16:creationId xmlns:a16="http://schemas.microsoft.com/office/drawing/2014/main" id="{B87E5656-9B3A-8A4D-ADC1-6FCEEEC550AB}"/>
              </a:ext>
            </a:extLst>
          </p:cNvPr>
          <p:cNvSpPr/>
          <p:nvPr/>
        </p:nvSpPr>
        <p:spPr>
          <a:xfrm>
            <a:off x="624840" y="1296457"/>
            <a:ext cx="10886135" cy="1354217"/>
          </a:xfrm>
          <a:prstGeom prst="rect">
            <a:avLst/>
          </a:prstGeom>
        </p:spPr>
        <p:txBody>
          <a:bodyPr wrap="square">
            <a:spAutoFit/>
          </a:bodyPr>
          <a:lstStyle/>
          <a:p>
            <a:pPr marL="285750" indent="-285750">
              <a:lnSpc>
                <a:spcPct val="100000"/>
              </a:lnSpc>
              <a:spcAft>
                <a:spcPts val="600"/>
              </a:spcAft>
              <a:buClr>
                <a:srgbClr val="60A19B"/>
              </a:buClr>
              <a:buFont typeface="Arial" panose="020B0604020202020204" pitchFamily="34" charset="0"/>
              <a:buChar char="•"/>
            </a:pPr>
            <a:r>
              <a:rPr lang="en-US" b="1" dirty="0">
                <a:latin typeface="Century Gothic" panose="020B0502020202020204" pitchFamily="34" charset="0"/>
              </a:rPr>
              <a:t>Concern that index testing may not generate target referral testing yields </a:t>
            </a:r>
            <a:r>
              <a:rPr lang="en-US" dirty="0">
                <a:latin typeface="Century Gothic" panose="020B0502020202020204" pitchFamily="34" charset="0"/>
              </a:rPr>
              <a:t>because of:</a:t>
            </a:r>
          </a:p>
          <a:p>
            <a:pPr marL="742950" lvl="1" indent="-285750">
              <a:lnSpc>
                <a:spcPct val="100000"/>
              </a:lnSpc>
              <a:spcAft>
                <a:spcPts val="600"/>
              </a:spcAft>
              <a:buClr>
                <a:srgbClr val="60A19B"/>
              </a:buClr>
              <a:buFont typeface="Arial" panose="020B0604020202020204" pitchFamily="34" charset="0"/>
              <a:buChar char="•"/>
            </a:pPr>
            <a:r>
              <a:rPr lang="en-US" dirty="0">
                <a:latin typeface="Century Gothic" panose="020B0502020202020204" pitchFamily="34" charset="0"/>
              </a:rPr>
              <a:t>Overrepresentation of women accessing HIV services and therefore as index clients</a:t>
            </a:r>
          </a:p>
          <a:p>
            <a:pPr marL="742950" lvl="1" indent="-285750">
              <a:lnSpc>
                <a:spcPct val="100000"/>
              </a:lnSpc>
              <a:spcAft>
                <a:spcPts val="600"/>
              </a:spcAft>
              <a:buClr>
                <a:srgbClr val="60A19B"/>
              </a:buClr>
              <a:buFont typeface="Arial" panose="020B0604020202020204" pitchFamily="34" charset="0"/>
              <a:buChar char="•"/>
            </a:pPr>
            <a:r>
              <a:rPr lang="en-US" dirty="0">
                <a:latin typeface="Century Gothic" panose="020B0502020202020204" pitchFamily="34" charset="0"/>
              </a:rPr>
              <a:t>History of underreporting of partners and risky behaviors by women in sexual and behavior surveys</a:t>
            </a:r>
          </a:p>
        </p:txBody>
      </p:sp>
    </p:spTree>
    <p:extLst>
      <p:ext uri="{BB962C8B-B14F-4D97-AF65-F5344CB8AC3E}">
        <p14:creationId xmlns:p14="http://schemas.microsoft.com/office/powerpoint/2010/main" val="2612429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96686B-6F35-4178-82BE-2B5B9E2A6584}"/>
              </a:ext>
            </a:extLst>
          </p:cNvPr>
          <p:cNvSpPr>
            <a:spLocks noGrp="1"/>
          </p:cNvSpPr>
          <p:nvPr>
            <p:ph type="title"/>
          </p:nvPr>
        </p:nvSpPr>
        <p:spPr>
          <a:xfrm>
            <a:off x="528252" y="501127"/>
            <a:ext cx="10168323" cy="1008529"/>
          </a:xfrm>
        </p:spPr>
        <p:txBody>
          <a:bodyPr>
            <a:normAutofit fontScale="90000"/>
          </a:bodyPr>
          <a:lstStyle/>
          <a:p>
            <a:pPr>
              <a:lnSpc>
                <a:spcPts val="4500"/>
              </a:lnSpc>
              <a:spcAft>
                <a:spcPts val="600"/>
              </a:spcAft>
            </a:pPr>
            <a:r>
              <a:rPr lang="en-US" sz="3883" dirty="0"/>
              <a:t>“Enhanced” HIV treatment cascades </a:t>
            </a:r>
            <a:br>
              <a:rPr lang="en-US" sz="3883" dirty="0"/>
            </a:br>
            <a:r>
              <a:rPr lang="en-US" sz="3883" b="0" dirty="0">
                <a:solidFill>
                  <a:srgbClr val="2B1632"/>
                </a:solidFill>
              </a:rPr>
              <a:t>among key populations</a:t>
            </a:r>
          </a:p>
        </p:txBody>
      </p:sp>
      <p:sp>
        <p:nvSpPr>
          <p:cNvPr id="7" name="Text Placeholder 5">
            <a:extLst>
              <a:ext uri="{FF2B5EF4-FFF2-40B4-BE49-F238E27FC236}">
                <a16:creationId xmlns:a16="http://schemas.microsoft.com/office/drawing/2014/main" id="{4C66D87C-D80E-4849-87C7-EAB91C434344}"/>
              </a:ext>
            </a:extLst>
          </p:cNvPr>
          <p:cNvSpPr txBox="1">
            <a:spLocks/>
          </p:cNvSpPr>
          <p:nvPr/>
        </p:nvSpPr>
        <p:spPr>
          <a:xfrm>
            <a:off x="2263588" y="1815353"/>
            <a:ext cx="5740099" cy="2891118"/>
          </a:xfrm>
          <a:prstGeom prst="rect">
            <a:avLst/>
          </a:prstGeom>
        </p:spPr>
        <p:txBody>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400" rtl="0" eaLnBrk="1" fontAlgn="auto" latinLnBrk="0" hangingPunct="1">
              <a:lnSpc>
                <a:spcPct val="100000"/>
              </a:lnSpc>
              <a:spcBef>
                <a:spcPts val="0"/>
              </a:spcBef>
              <a:spcAft>
                <a:spcPts val="529"/>
              </a:spcAft>
              <a:buClrTx/>
              <a:buSzTx/>
              <a:buFontTx/>
              <a:buNone/>
              <a:tabLst/>
              <a:defRPr/>
            </a:pPr>
            <a:endParaRPr kumimoji="0" lang="en-US" sz="2294" b="0" i="0" u="none" strike="noStrike" kern="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246ADC23-F431-4ECD-9EBC-6F4D0443683B}"/>
              </a:ext>
            </a:extLst>
          </p:cNvPr>
          <p:cNvPicPr/>
          <p:nvPr/>
        </p:nvPicPr>
        <p:blipFill rotWithShape="1">
          <a:blip r:embed="rId3" cstate="print">
            <a:extLst>
              <a:ext uri="{28A0092B-C50C-407E-A947-70E740481C1C}">
                <a14:useLocalDpi xmlns:a14="http://schemas.microsoft.com/office/drawing/2010/main" val="0"/>
              </a:ext>
            </a:extLst>
          </a:blip>
          <a:srcRect l="4975" t="4667" r="4234" b="6160"/>
          <a:stretch/>
        </p:blipFill>
        <p:spPr bwMode="auto">
          <a:xfrm>
            <a:off x="2688067" y="1992070"/>
            <a:ext cx="6577853" cy="45050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2645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F85CC8-1880-4D17-8DD8-F0809622B56D}"/>
              </a:ext>
            </a:extLst>
          </p:cNvPr>
          <p:cNvSpPr/>
          <p:nvPr/>
        </p:nvSpPr>
        <p:spPr>
          <a:xfrm>
            <a:off x="1589" y="3429000"/>
            <a:ext cx="12188825" cy="3480923"/>
          </a:xfrm>
          <a:prstGeom prst="rect">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3" name="Rectangle 2">
            <a:extLst>
              <a:ext uri="{FF2B5EF4-FFF2-40B4-BE49-F238E27FC236}">
                <a16:creationId xmlns:a16="http://schemas.microsoft.com/office/drawing/2014/main" id="{4EECAF6B-0A5F-43F8-8E69-B4F01CC4BEA0}"/>
              </a:ext>
            </a:extLst>
          </p:cNvPr>
          <p:cNvSpPr/>
          <p:nvPr/>
        </p:nvSpPr>
        <p:spPr>
          <a:xfrm>
            <a:off x="1589" y="-16809"/>
            <a:ext cx="12188824" cy="3563471"/>
          </a:xfrm>
          <a:prstGeom prst="rect">
            <a:avLst/>
          </a:prstGeom>
          <a:solidFill>
            <a:srgbClr val="2B1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6" name="Oval 5">
            <a:extLst>
              <a:ext uri="{FF2B5EF4-FFF2-40B4-BE49-F238E27FC236}">
                <a16:creationId xmlns:a16="http://schemas.microsoft.com/office/drawing/2014/main" id="{3839DA19-8199-4FB3-B9AE-3799987FBB92}"/>
              </a:ext>
            </a:extLst>
          </p:cNvPr>
          <p:cNvSpPr/>
          <p:nvPr/>
        </p:nvSpPr>
        <p:spPr>
          <a:xfrm>
            <a:off x="9351576" y="2218765"/>
            <a:ext cx="276233" cy="251342"/>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7" name="Oval 6">
            <a:extLst>
              <a:ext uri="{FF2B5EF4-FFF2-40B4-BE49-F238E27FC236}">
                <a16:creationId xmlns:a16="http://schemas.microsoft.com/office/drawing/2014/main" id="{A7D9C05D-FBBE-468E-8F22-E2A15B827235}"/>
              </a:ext>
            </a:extLst>
          </p:cNvPr>
          <p:cNvSpPr/>
          <p:nvPr/>
        </p:nvSpPr>
        <p:spPr>
          <a:xfrm>
            <a:off x="6633882" y="1344706"/>
            <a:ext cx="1949824" cy="1949824"/>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8" name="Oval 7">
            <a:extLst>
              <a:ext uri="{FF2B5EF4-FFF2-40B4-BE49-F238E27FC236}">
                <a16:creationId xmlns:a16="http://schemas.microsoft.com/office/drawing/2014/main" id="{E0ADCF30-FDA3-42EA-9365-38D187AF579A}"/>
              </a:ext>
            </a:extLst>
          </p:cNvPr>
          <p:cNvSpPr/>
          <p:nvPr/>
        </p:nvSpPr>
        <p:spPr>
          <a:xfrm>
            <a:off x="8552610" y="1023843"/>
            <a:ext cx="1143000" cy="1143000"/>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12" name="object 8">
            <a:extLst>
              <a:ext uri="{FF2B5EF4-FFF2-40B4-BE49-F238E27FC236}">
                <a16:creationId xmlns:a16="http://schemas.microsoft.com/office/drawing/2014/main" id="{10722568-301A-4B47-9423-C931114E352A}"/>
              </a:ext>
            </a:extLst>
          </p:cNvPr>
          <p:cNvSpPr txBox="1"/>
          <p:nvPr/>
        </p:nvSpPr>
        <p:spPr>
          <a:xfrm>
            <a:off x="1421457" y="3873727"/>
            <a:ext cx="7972405" cy="1885131"/>
          </a:xfrm>
          <a:prstGeom prst="rect">
            <a:avLst/>
          </a:prstGeom>
        </p:spPr>
        <p:txBody>
          <a:bodyPr vert="horz" wrap="square" lIns="0" tIns="0" rIns="0" bIns="0" rtlCol="0">
            <a:spAutoFit/>
          </a:bodyPr>
          <a:lstStyle/>
          <a:p>
            <a:pPr marL="11206">
              <a:lnSpc>
                <a:spcPts val="4853"/>
              </a:lnSpc>
            </a:pPr>
            <a:r>
              <a:rPr lang="en-US" sz="4412" dirty="0">
                <a:solidFill>
                  <a:schemeClr val="bg1"/>
                </a:solidFill>
                <a:latin typeface="Century Gothic" charset="0"/>
                <a:ea typeface="Century Gothic" charset="0"/>
                <a:cs typeface="Century Gothic" charset="0"/>
              </a:rPr>
              <a:t>Ensuring that the most vulnerable youth are linked to HIV testing services</a:t>
            </a:r>
          </a:p>
        </p:txBody>
      </p:sp>
      <p:sp>
        <p:nvSpPr>
          <p:cNvPr id="13" name="object 8">
            <a:extLst>
              <a:ext uri="{FF2B5EF4-FFF2-40B4-BE49-F238E27FC236}">
                <a16:creationId xmlns:a16="http://schemas.microsoft.com/office/drawing/2014/main" id="{360203C6-D30D-4EC8-A637-5A04A1266CDC}"/>
              </a:ext>
            </a:extLst>
          </p:cNvPr>
          <p:cNvSpPr txBox="1"/>
          <p:nvPr/>
        </p:nvSpPr>
        <p:spPr>
          <a:xfrm>
            <a:off x="1421457" y="591124"/>
            <a:ext cx="8068235" cy="1461939"/>
          </a:xfrm>
          <a:prstGeom prst="rect">
            <a:avLst/>
          </a:prstGeom>
        </p:spPr>
        <p:txBody>
          <a:bodyPr vert="horz" wrap="square" lIns="0" tIns="0" rIns="0" bIns="0" rtlCol="0">
            <a:spAutoFit/>
          </a:bodyPr>
          <a:lstStyle/>
          <a:p>
            <a:pPr marL="11206">
              <a:lnSpc>
                <a:spcPts val="5731"/>
              </a:lnSpc>
            </a:pPr>
            <a:r>
              <a:rPr lang="en-US" sz="4765" b="1" dirty="0">
                <a:solidFill>
                  <a:srgbClr val="A29CC0"/>
                </a:solidFill>
                <a:latin typeface="Century Gothic" charset="0"/>
                <a:ea typeface="Century Gothic" charset="0"/>
                <a:cs typeface="Century Gothic" charset="0"/>
              </a:rPr>
              <a:t>An evolving </a:t>
            </a:r>
          </a:p>
          <a:p>
            <a:pPr marL="11206">
              <a:lnSpc>
                <a:spcPts val="5731"/>
              </a:lnSpc>
            </a:pPr>
            <a:r>
              <a:rPr lang="en-US" sz="4765" b="1" dirty="0">
                <a:solidFill>
                  <a:srgbClr val="A29CC0"/>
                </a:solidFill>
                <a:latin typeface="Century Gothic" charset="0"/>
                <a:ea typeface="Century Gothic" charset="0"/>
                <a:cs typeface="Century Gothic" charset="0"/>
              </a:rPr>
              <a:t>approach</a:t>
            </a:r>
            <a:endParaRPr lang="en-US" sz="4765" dirty="0">
              <a:solidFill>
                <a:srgbClr val="A29CC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293372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2C63FB-68CA-457E-B175-3F52BD78F094}"/>
              </a:ext>
            </a:extLst>
          </p:cNvPr>
          <p:cNvSpPr/>
          <p:nvPr/>
        </p:nvSpPr>
        <p:spPr>
          <a:xfrm>
            <a:off x="0" y="3428999"/>
            <a:ext cx="12188825" cy="3480923"/>
          </a:xfrm>
          <a:prstGeom prst="rect">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3" name="Rectangle 2">
            <a:extLst>
              <a:ext uri="{FF2B5EF4-FFF2-40B4-BE49-F238E27FC236}">
                <a16:creationId xmlns:a16="http://schemas.microsoft.com/office/drawing/2014/main" id="{6D37F799-33E9-48DC-8669-66C38F27CBD2}"/>
              </a:ext>
            </a:extLst>
          </p:cNvPr>
          <p:cNvSpPr/>
          <p:nvPr/>
        </p:nvSpPr>
        <p:spPr>
          <a:xfrm>
            <a:off x="1" y="-16809"/>
            <a:ext cx="12188824" cy="3563471"/>
          </a:xfrm>
          <a:prstGeom prst="rect">
            <a:avLst/>
          </a:prstGeom>
          <a:solidFill>
            <a:srgbClr val="2B1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4" name="Oval 3">
            <a:extLst>
              <a:ext uri="{FF2B5EF4-FFF2-40B4-BE49-F238E27FC236}">
                <a16:creationId xmlns:a16="http://schemas.microsoft.com/office/drawing/2014/main" id="{5BEFAD77-7276-4D98-8965-E59AA89DF403}"/>
              </a:ext>
            </a:extLst>
          </p:cNvPr>
          <p:cNvSpPr/>
          <p:nvPr/>
        </p:nvSpPr>
        <p:spPr>
          <a:xfrm>
            <a:off x="9349987" y="2218765"/>
            <a:ext cx="276233" cy="251342"/>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5" name="Oval 4">
            <a:extLst>
              <a:ext uri="{FF2B5EF4-FFF2-40B4-BE49-F238E27FC236}">
                <a16:creationId xmlns:a16="http://schemas.microsoft.com/office/drawing/2014/main" id="{D0B02597-3551-4E37-A2EE-847633198CC2}"/>
              </a:ext>
            </a:extLst>
          </p:cNvPr>
          <p:cNvSpPr/>
          <p:nvPr/>
        </p:nvSpPr>
        <p:spPr>
          <a:xfrm>
            <a:off x="6632294" y="1344706"/>
            <a:ext cx="1949824" cy="1949824"/>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6" name="Oval 5">
            <a:extLst>
              <a:ext uri="{FF2B5EF4-FFF2-40B4-BE49-F238E27FC236}">
                <a16:creationId xmlns:a16="http://schemas.microsoft.com/office/drawing/2014/main" id="{E65CE423-727C-44A2-A846-9D210FA359C9}"/>
              </a:ext>
            </a:extLst>
          </p:cNvPr>
          <p:cNvSpPr/>
          <p:nvPr/>
        </p:nvSpPr>
        <p:spPr>
          <a:xfrm>
            <a:off x="8551022" y="1023843"/>
            <a:ext cx="1143000" cy="1143000"/>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7" name="object 8">
            <a:extLst>
              <a:ext uri="{FF2B5EF4-FFF2-40B4-BE49-F238E27FC236}">
                <a16:creationId xmlns:a16="http://schemas.microsoft.com/office/drawing/2014/main" id="{115CCEA3-8ED9-4444-B1F7-747854339880}"/>
              </a:ext>
            </a:extLst>
          </p:cNvPr>
          <p:cNvSpPr txBox="1"/>
          <p:nvPr/>
        </p:nvSpPr>
        <p:spPr>
          <a:xfrm>
            <a:off x="1419868" y="3780738"/>
            <a:ext cx="8288318" cy="2513509"/>
          </a:xfrm>
          <a:prstGeom prst="rect">
            <a:avLst/>
          </a:prstGeom>
        </p:spPr>
        <p:txBody>
          <a:bodyPr vert="horz" wrap="square" lIns="0" tIns="0" rIns="0" bIns="0" rtlCol="0">
            <a:spAutoFit/>
          </a:bodyPr>
          <a:lstStyle/>
          <a:p>
            <a:pPr marL="11206">
              <a:lnSpc>
                <a:spcPts val="4853"/>
              </a:lnSpc>
            </a:pPr>
            <a:r>
              <a:rPr lang="en-US" sz="4412" dirty="0">
                <a:solidFill>
                  <a:schemeClr val="bg1"/>
                </a:solidFill>
                <a:latin typeface="Century Gothic" charset="0"/>
                <a:ea typeface="Century Gothic" charset="0"/>
                <a:cs typeface="Century Gothic" charset="0"/>
              </a:rPr>
              <a:t>Strengthening health information systems contributes to epidemic control</a:t>
            </a:r>
          </a:p>
        </p:txBody>
      </p:sp>
      <p:sp>
        <p:nvSpPr>
          <p:cNvPr id="8" name="object 8">
            <a:extLst>
              <a:ext uri="{FF2B5EF4-FFF2-40B4-BE49-F238E27FC236}">
                <a16:creationId xmlns:a16="http://schemas.microsoft.com/office/drawing/2014/main" id="{12D12866-6ADC-4484-9A55-225A62C5FD5B}"/>
              </a:ext>
            </a:extLst>
          </p:cNvPr>
          <p:cNvSpPr txBox="1"/>
          <p:nvPr/>
        </p:nvSpPr>
        <p:spPr>
          <a:xfrm>
            <a:off x="1419868" y="594872"/>
            <a:ext cx="8068235" cy="1461939"/>
          </a:xfrm>
          <a:prstGeom prst="rect">
            <a:avLst/>
          </a:prstGeom>
        </p:spPr>
        <p:txBody>
          <a:bodyPr vert="horz" wrap="square" lIns="0" tIns="0" rIns="0" bIns="0" rtlCol="0">
            <a:spAutoFit/>
          </a:bodyPr>
          <a:lstStyle/>
          <a:p>
            <a:pPr marL="11206">
              <a:lnSpc>
                <a:spcPts val="5731"/>
              </a:lnSpc>
            </a:pPr>
            <a:r>
              <a:rPr lang="en-US" sz="4765" b="1" dirty="0">
                <a:solidFill>
                  <a:srgbClr val="A29CC0"/>
                </a:solidFill>
                <a:latin typeface="Century Gothic" charset="0"/>
                <a:ea typeface="Century Gothic" charset="0"/>
                <a:cs typeface="Century Gothic" charset="0"/>
              </a:rPr>
              <a:t>Measuring </a:t>
            </a:r>
          </a:p>
          <a:p>
            <a:pPr marL="11206">
              <a:lnSpc>
                <a:spcPts val="5731"/>
              </a:lnSpc>
            </a:pPr>
            <a:r>
              <a:rPr lang="en-US" sz="4765" b="1" dirty="0">
                <a:solidFill>
                  <a:srgbClr val="A29CC0"/>
                </a:solidFill>
                <a:latin typeface="Century Gothic" charset="0"/>
                <a:ea typeface="Century Gothic" charset="0"/>
                <a:cs typeface="Century Gothic" charset="0"/>
              </a:rPr>
              <a:t>what counts</a:t>
            </a:r>
            <a:endParaRPr lang="en-US" sz="4765" dirty="0">
              <a:solidFill>
                <a:srgbClr val="A29CC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195450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D6D7-5FF7-494F-B434-D8D0B81CF907}"/>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1B8EC024-0866-4501-B218-1BF65192A35B}"/>
              </a:ext>
            </a:extLst>
          </p:cNvPr>
          <p:cNvSpPr>
            <a:spLocks noGrp="1"/>
          </p:cNvSpPr>
          <p:nvPr>
            <p:ph type="body" sz="quarter" idx="10"/>
          </p:nvPr>
        </p:nvSpPr>
        <p:spPr>
          <a:xfrm>
            <a:off x="682435" y="1981200"/>
            <a:ext cx="10215224" cy="2286000"/>
          </a:xfrm>
        </p:spPr>
        <p:txBody>
          <a:bodyPr/>
          <a:lstStyle/>
          <a:p>
            <a:pPr marL="401638" lvl="1" indent="-401638">
              <a:spcAft>
                <a:spcPts val="1200"/>
              </a:spcAft>
              <a:buClr>
                <a:srgbClr val="60A19B"/>
              </a:buClr>
              <a:buFont typeface="Arial" charset="0"/>
              <a:buChar char="•"/>
            </a:pPr>
            <a:r>
              <a:rPr lang="en-US" sz="2800" dirty="0"/>
              <a:t>Provide outreach to caregivers to identify children’s HIV status</a:t>
            </a:r>
          </a:p>
          <a:p>
            <a:pPr marL="401638" lvl="1" indent="-401638">
              <a:spcAft>
                <a:spcPts val="1200"/>
              </a:spcAft>
              <a:buClr>
                <a:srgbClr val="60A19B"/>
              </a:buClr>
              <a:buFont typeface="Arial" charset="0"/>
              <a:buChar char="•"/>
            </a:pPr>
            <a:r>
              <a:rPr lang="en-US" sz="2800" dirty="0"/>
              <a:t>Encourage family disclosure</a:t>
            </a:r>
          </a:p>
          <a:p>
            <a:pPr marL="401638" lvl="1" indent="-401638">
              <a:spcAft>
                <a:spcPts val="1200"/>
              </a:spcAft>
              <a:buClr>
                <a:srgbClr val="60A19B"/>
              </a:buClr>
              <a:buFont typeface="Arial" charset="0"/>
              <a:buChar char="•"/>
            </a:pPr>
            <a:r>
              <a:rPr lang="en-US" sz="2800" dirty="0"/>
              <a:t>Link HIV-positive beneficiaries to care and treatment services </a:t>
            </a:r>
          </a:p>
          <a:p>
            <a:pPr marL="401638" lvl="1" indent="-401638">
              <a:spcAft>
                <a:spcPts val="1200"/>
              </a:spcAft>
              <a:buClr>
                <a:srgbClr val="60A19B"/>
              </a:buClr>
              <a:buFont typeface="Arial" charset="0"/>
              <a:buChar char="•"/>
            </a:pPr>
            <a:r>
              <a:rPr lang="en-US" sz="2800" dirty="0"/>
              <a:t>Provide ongoing community-based adherence support, as needed</a:t>
            </a:r>
          </a:p>
          <a:p>
            <a:pPr marL="342900" indent="-342900">
              <a:buClr>
                <a:srgbClr val="60A19B"/>
              </a:buClr>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ABD247CB-CFE3-4BA0-951D-B84AFF508BB5}"/>
              </a:ext>
            </a:extLst>
          </p:cNvPr>
          <p:cNvSpPr>
            <a:spLocks noGrp="1"/>
          </p:cNvSpPr>
          <p:nvPr>
            <p:ph type="body" sz="quarter" idx="11"/>
          </p:nvPr>
        </p:nvSpPr>
        <p:spPr/>
        <p:txBody>
          <a:bodyPr/>
          <a:lstStyle/>
          <a:p>
            <a:r>
              <a:rPr lang="en-US" dirty="0"/>
              <a:t>Why collect HIV status data?</a:t>
            </a:r>
          </a:p>
          <a:p>
            <a:endParaRPr lang="en-US" dirty="0"/>
          </a:p>
        </p:txBody>
      </p:sp>
    </p:spTree>
    <p:extLst>
      <p:ext uri="{BB962C8B-B14F-4D97-AF65-F5344CB8AC3E}">
        <p14:creationId xmlns:p14="http://schemas.microsoft.com/office/powerpoint/2010/main" val="2557184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8925-340D-43CD-8F1C-A17F0C5DCA93}"/>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CDC0491D-C074-4FC4-8409-D4062D1BCFD8}"/>
              </a:ext>
            </a:extLst>
          </p:cNvPr>
          <p:cNvSpPr>
            <a:spLocks noGrp="1"/>
          </p:cNvSpPr>
          <p:nvPr>
            <p:ph type="body" sz="quarter" idx="10"/>
          </p:nvPr>
        </p:nvSpPr>
        <p:spPr>
          <a:xfrm>
            <a:off x="682435" y="1971357"/>
            <a:ext cx="10215224" cy="2286000"/>
          </a:xfrm>
        </p:spPr>
        <p:txBody>
          <a:bodyPr/>
          <a:lstStyle/>
          <a:p>
            <a:pPr marL="403225" lvl="1" indent="-403225">
              <a:spcAft>
                <a:spcPts val="1200"/>
              </a:spcAft>
              <a:buClr>
                <a:srgbClr val="60A19B"/>
              </a:buClr>
              <a:buFont typeface="Arial" charset="0"/>
              <a:buChar char="•"/>
            </a:pPr>
            <a:r>
              <a:rPr lang="en-US" sz="2800" dirty="0"/>
              <a:t>The rationale for applying an HIV risk assessment is to ensure efficient use of scarce HIV testing resources.</a:t>
            </a:r>
          </a:p>
          <a:p>
            <a:pPr marL="403225" lvl="1" indent="-403225">
              <a:spcAft>
                <a:spcPts val="1200"/>
              </a:spcAft>
              <a:buClr>
                <a:srgbClr val="60A19B"/>
              </a:buClr>
              <a:buFont typeface="Arial" charset="0"/>
              <a:buChar char="•"/>
            </a:pPr>
            <a:r>
              <a:rPr lang="en-US" sz="2800" dirty="0"/>
              <a:t>An HIV risk assessment should always occur prior to HIV testing to determine if a test is required.</a:t>
            </a:r>
          </a:p>
          <a:p>
            <a:pPr marL="403225" lvl="1" indent="-403225">
              <a:spcAft>
                <a:spcPts val="1200"/>
              </a:spcAft>
              <a:buClr>
                <a:srgbClr val="60A19B"/>
              </a:buClr>
              <a:buFont typeface="Arial" charset="0"/>
              <a:buChar char="•"/>
            </a:pPr>
            <a:r>
              <a:rPr lang="en-US" sz="2800" dirty="0"/>
              <a:t>Not all OVC need regular HIV testing.</a:t>
            </a:r>
          </a:p>
          <a:p>
            <a:pPr>
              <a:buClr>
                <a:srgbClr val="60A19B"/>
              </a:buClr>
            </a:pPr>
            <a:endParaRPr lang="en-US" dirty="0"/>
          </a:p>
        </p:txBody>
      </p:sp>
      <p:sp>
        <p:nvSpPr>
          <p:cNvPr id="4" name="Text Placeholder 3">
            <a:extLst>
              <a:ext uri="{FF2B5EF4-FFF2-40B4-BE49-F238E27FC236}">
                <a16:creationId xmlns:a16="http://schemas.microsoft.com/office/drawing/2014/main" id="{496D67EB-7EB1-4D07-B2F5-65C16F196EEE}"/>
              </a:ext>
            </a:extLst>
          </p:cNvPr>
          <p:cNvSpPr>
            <a:spLocks noGrp="1"/>
          </p:cNvSpPr>
          <p:nvPr>
            <p:ph type="body" sz="quarter" idx="11"/>
          </p:nvPr>
        </p:nvSpPr>
        <p:spPr/>
        <p:txBody>
          <a:bodyPr/>
          <a:lstStyle/>
          <a:p>
            <a:r>
              <a:rPr lang="en-US" dirty="0"/>
              <a:t>Why use an HIV risk assessment?</a:t>
            </a:r>
          </a:p>
        </p:txBody>
      </p:sp>
    </p:spTree>
    <p:extLst>
      <p:ext uri="{BB962C8B-B14F-4D97-AF65-F5344CB8AC3E}">
        <p14:creationId xmlns:p14="http://schemas.microsoft.com/office/powerpoint/2010/main" val="1381433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1C61D-919D-493E-A23B-9F712611311C}"/>
              </a:ext>
            </a:extLst>
          </p:cNvPr>
          <p:cNvSpPr>
            <a:spLocks noGrp="1"/>
          </p:cNvSpPr>
          <p:nvPr>
            <p:ph type="title"/>
          </p:nvPr>
        </p:nvSpPr>
        <p:spPr/>
        <p:txBody>
          <a:bodyPr/>
          <a:lstStyle/>
          <a:p>
            <a:r>
              <a:rPr lang="en-US" dirty="0"/>
              <a:t>HIV status of OVC</a:t>
            </a:r>
          </a:p>
        </p:txBody>
      </p:sp>
      <p:sp>
        <p:nvSpPr>
          <p:cNvPr id="4" name="Text Placeholder 3">
            <a:extLst>
              <a:ext uri="{FF2B5EF4-FFF2-40B4-BE49-F238E27FC236}">
                <a16:creationId xmlns:a16="http://schemas.microsoft.com/office/drawing/2014/main" id="{A56CCD0C-5094-476A-AB1E-3F4D95D6CA63}"/>
              </a:ext>
            </a:extLst>
          </p:cNvPr>
          <p:cNvSpPr>
            <a:spLocks noGrp="1"/>
          </p:cNvSpPr>
          <p:nvPr>
            <p:ph type="body" sz="quarter" idx="11"/>
          </p:nvPr>
        </p:nvSpPr>
        <p:spPr/>
        <p:txBody>
          <a:bodyPr/>
          <a:lstStyle/>
          <a:p>
            <a:r>
              <a:rPr lang="en-US" dirty="0"/>
              <a:t>In the beginning</a:t>
            </a:r>
          </a:p>
        </p:txBody>
      </p:sp>
      <p:graphicFrame>
        <p:nvGraphicFramePr>
          <p:cNvPr id="5" name="Chart 4">
            <a:extLst>
              <a:ext uri="{FF2B5EF4-FFF2-40B4-BE49-F238E27FC236}">
                <a16:creationId xmlns:a16="http://schemas.microsoft.com/office/drawing/2014/main" id="{2F33239E-1188-464D-8584-8E914B24B355}"/>
              </a:ext>
            </a:extLst>
          </p:cNvPr>
          <p:cNvGraphicFramePr/>
          <p:nvPr>
            <p:extLst>
              <p:ext uri="{D42A27DB-BD31-4B8C-83A1-F6EECF244321}">
                <p14:modId xmlns:p14="http://schemas.microsoft.com/office/powerpoint/2010/main" val="3918087558"/>
              </p:ext>
            </p:extLst>
          </p:nvPr>
        </p:nvGraphicFramePr>
        <p:xfrm>
          <a:off x="5529602" y="1135677"/>
          <a:ext cx="5724655" cy="361357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5">
            <a:extLst>
              <a:ext uri="{FF2B5EF4-FFF2-40B4-BE49-F238E27FC236}">
                <a16:creationId xmlns:a16="http://schemas.microsoft.com/office/drawing/2014/main" id="{7D9090B8-27A0-4772-B876-FE09739B1000}"/>
              </a:ext>
            </a:extLst>
          </p:cNvPr>
          <p:cNvSpPr>
            <a:spLocks noGrp="1"/>
          </p:cNvSpPr>
          <p:nvPr>
            <p:ph type="body" sz="quarter" idx="10"/>
          </p:nvPr>
        </p:nvSpPr>
        <p:spPr>
          <a:xfrm>
            <a:off x="682435" y="2002415"/>
            <a:ext cx="4608364" cy="2961221"/>
          </a:xfrm>
        </p:spPr>
        <p:txBody>
          <a:bodyPr/>
          <a:lstStyle/>
          <a:p>
            <a:pPr marL="0" lvl="1">
              <a:spcAft>
                <a:spcPts val="1200"/>
              </a:spcAft>
            </a:pPr>
            <a:r>
              <a:rPr lang="en-US" sz="2000" dirty="0"/>
              <a:t>When data on HIV status began to be collected, performance was measured in terms of  coverage. </a:t>
            </a:r>
          </a:p>
          <a:p>
            <a:pPr marL="0" lvl="1">
              <a:spcAft>
                <a:spcPts val="1200"/>
              </a:spcAft>
            </a:pPr>
            <a:r>
              <a:rPr lang="en-US" sz="2000" dirty="0"/>
              <a:t>“Were all households being asked about the HIV status of children?”</a:t>
            </a:r>
          </a:p>
          <a:p>
            <a:pPr marL="0" lvl="1">
              <a:spcAft>
                <a:spcPts val="1200"/>
              </a:spcAft>
            </a:pPr>
            <a:endParaRPr lang="en-US" sz="1800" dirty="0"/>
          </a:p>
        </p:txBody>
      </p:sp>
      <p:sp>
        <p:nvSpPr>
          <p:cNvPr id="7" name="Text Placeholder 5">
            <a:extLst>
              <a:ext uri="{FF2B5EF4-FFF2-40B4-BE49-F238E27FC236}">
                <a16:creationId xmlns:a16="http://schemas.microsoft.com/office/drawing/2014/main" id="{128E9A35-1AF8-4C52-AF53-AA18FC46F456}"/>
              </a:ext>
            </a:extLst>
          </p:cNvPr>
          <p:cNvSpPr txBox="1">
            <a:spLocks/>
          </p:cNvSpPr>
          <p:nvPr/>
        </p:nvSpPr>
        <p:spPr>
          <a:xfrm>
            <a:off x="541568" y="4855585"/>
            <a:ext cx="11108865" cy="1653529"/>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lvl="1" indent="-285750">
              <a:spcAft>
                <a:spcPts val="1200"/>
              </a:spcAft>
              <a:buClr>
                <a:srgbClr val="60A19B"/>
              </a:buClr>
              <a:buFont typeface="Arial" panose="020B0604020202020204" pitchFamily="34" charset="0"/>
              <a:buChar char="•"/>
            </a:pPr>
            <a:r>
              <a:rPr lang="en-US" sz="1800" kern="0" dirty="0"/>
              <a:t>This indicator was intended to measure the capacity of community workers to discuss HIV status of children with guardians. No performance targets were set.</a:t>
            </a:r>
          </a:p>
          <a:p>
            <a:pPr marL="285750" lvl="1" indent="-285750">
              <a:spcAft>
                <a:spcPts val="1200"/>
              </a:spcAft>
              <a:buClr>
                <a:srgbClr val="60A19B"/>
              </a:buClr>
              <a:buFont typeface="Arial" panose="020B0604020202020204" pitchFamily="34" charset="0"/>
              <a:buChar char="•"/>
            </a:pPr>
            <a:r>
              <a:rPr lang="en-US" sz="1800" kern="0" dirty="0"/>
              <a:t>Initially, many countries had a policy of testing all OVC, and HIV risk assessments were not formally conducted/documented before referral for HIV testing.</a:t>
            </a:r>
          </a:p>
          <a:p>
            <a:pPr marL="0" lvl="1">
              <a:spcAft>
                <a:spcPts val="2800"/>
              </a:spcAft>
              <a:buClr>
                <a:srgbClr val="60A19B"/>
              </a:buClr>
            </a:pPr>
            <a:endParaRPr lang="en-US" sz="1800" kern="0" dirty="0"/>
          </a:p>
          <a:p>
            <a:pPr marL="0" lvl="1">
              <a:spcAft>
                <a:spcPts val="2800"/>
              </a:spcAft>
              <a:buClr>
                <a:srgbClr val="60A19B"/>
              </a:buClr>
            </a:pPr>
            <a:endParaRPr lang="en-US" sz="1800" kern="0" dirty="0"/>
          </a:p>
        </p:txBody>
      </p:sp>
      <p:sp>
        <p:nvSpPr>
          <p:cNvPr id="12" name="TextBox 11">
            <a:extLst>
              <a:ext uri="{FF2B5EF4-FFF2-40B4-BE49-F238E27FC236}">
                <a16:creationId xmlns:a16="http://schemas.microsoft.com/office/drawing/2014/main" id="{9240F872-42DB-457B-A0F4-E3D225537753}"/>
              </a:ext>
            </a:extLst>
          </p:cNvPr>
          <p:cNvSpPr txBox="1"/>
          <p:nvPr/>
        </p:nvSpPr>
        <p:spPr>
          <a:xfrm>
            <a:off x="9588058" y="1434878"/>
            <a:ext cx="1905000" cy="369332"/>
          </a:xfrm>
          <a:prstGeom prst="rect">
            <a:avLst/>
          </a:prstGeom>
          <a:solidFill>
            <a:srgbClr val="C00000"/>
          </a:solidFill>
        </p:spPr>
        <p:txBody>
          <a:bodyPr wrap="square" rtlCol="0">
            <a:spAutoFit/>
          </a:bodyPr>
          <a:lstStyle/>
          <a:p>
            <a:pPr algn="ctr">
              <a:spcBef>
                <a:spcPts val="1200"/>
              </a:spcBef>
              <a:spcAft>
                <a:spcPts val="1200"/>
              </a:spcAft>
            </a:pPr>
            <a:r>
              <a:rPr lang="en-US" sz="1800" dirty="0">
                <a:solidFill>
                  <a:schemeClr val="bg1"/>
                </a:solidFill>
                <a:latin typeface="Century Gothic" panose="020B0502020202020204" pitchFamily="34" charset="0"/>
              </a:rPr>
              <a:t>No targets set!</a:t>
            </a:r>
          </a:p>
        </p:txBody>
      </p:sp>
      <p:sp>
        <p:nvSpPr>
          <p:cNvPr id="13" name="TextBox 12">
            <a:extLst>
              <a:ext uri="{FF2B5EF4-FFF2-40B4-BE49-F238E27FC236}">
                <a16:creationId xmlns:a16="http://schemas.microsoft.com/office/drawing/2014/main" id="{6013A7E0-C85A-4C1D-86B7-640CFAA9FF08}"/>
              </a:ext>
            </a:extLst>
          </p:cNvPr>
          <p:cNvSpPr txBox="1"/>
          <p:nvPr/>
        </p:nvSpPr>
        <p:spPr>
          <a:xfrm>
            <a:off x="7502844" y="1359748"/>
            <a:ext cx="1905000" cy="452432"/>
          </a:xfrm>
          <a:prstGeom prst="rect">
            <a:avLst/>
          </a:prstGeom>
          <a:noFill/>
        </p:spPr>
        <p:txBody>
          <a:bodyPr wrap="square" rtlCol="0">
            <a:spAutoFit/>
          </a:bodyPr>
          <a:lstStyle/>
          <a:p>
            <a:pPr algn="ctr">
              <a:lnSpc>
                <a:spcPct val="90000"/>
              </a:lnSpc>
            </a:pPr>
            <a:r>
              <a:rPr lang="en-US" sz="1200" dirty="0">
                <a:latin typeface="Century Gothic" panose="020B0502020202020204" pitchFamily="34" charset="0"/>
              </a:rPr>
              <a:t>Coverage OVC_</a:t>
            </a:r>
            <a:r>
              <a:rPr lang="en-US" sz="1400" dirty="0">
                <a:latin typeface="Century Gothic" panose="020B0502020202020204" pitchFamily="34" charset="0"/>
              </a:rPr>
              <a:t>HIVSTAT</a:t>
            </a:r>
            <a:r>
              <a:rPr lang="en-US" sz="1200" dirty="0">
                <a:latin typeface="Century Gothic" panose="020B0502020202020204" pitchFamily="34" charset="0"/>
              </a:rPr>
              <a:t> </a:t>
            </a:r>
            <a:r>
              <a:rPr lang="en-US" sz="1400" dirty="0">
                <a:latin typeface="Century Gothic" panose="020B0502020202020204" pitchFamily="34" charset="0"/>
              </a:rPr>
              <a:t>74%</a:t>
            </a:r>
          </a:p>
        </p:txBody>
      </p:sp>
      <p:sp>
        <p:nvSpPr>
          <p:cNvPr id="14" name="Oval 13">
            <a:extLst>
              <a:ext uri="{FF2B5EF4-FFF2-40B4-BE49-F238E27FC236}">
                <a16:creationId xmlns:a16="http://schemas.microsoft.com/office/drawing/2014/main" id="{B96E7A1A-4E5C-4A52-BB98-F5AF83FDA00B}"/>
              </a:ext>
            </a:extLst>
          </p:cNvPr>
          <p:cNvSpPr/>
          <p:nvPr/>
        </p:nvSpPr>
        <p:spPr>
          <a:xfrm>
            <a:off x="8306376" y="1820230"/>
            <a:ext cx="344297" cy="344297"/>
          </a:xfrm>
          <a:prstGeom prst="ellipse">
            <a:avLst/>
          </a:prstGeom>
          <a:solidFill>
            <a:srgbClr val="A29CC0"/>
          </a:solidFill>
          <a:ln>
            <a:solidFill>
              <a:srgbClr val="A29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2">
            <a:extLst>
              <a:ext uri="{FF2B5EF4-FFF2-40B4-BE49-F238E27FC236}">
                <a16:creationId xmlns:a16="http://schemas.microsoft.com/office/drawing/2014/main" id="{5058E4B4-D17F-43AE-A74A-24283B90BB01}"/>
              </a:ext>
            </a:extLst>
          </p:cNvPr>
          <p:cNvSpPr txBox="1">
            <a:spLocks/>
          </p:cNvSpPr>
          <p:nvPr/>
        </p:nvSpPr>
        <p:spPr>
          <a:xfrm>
            <a:off x="818184" y="6465319"/>
            <a:ext cx="5062199" cy="378968"/>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400" dirty="0">
                <a:solidFill>
                  <a:schemeClr val="bg1">
                    <a:lumMod val="65000"/>
                  </a:schemeClr>
                </a:solidFill>
              </a:rPr>
              <a:t>Source: Cleaned USAID MER data for FY 2017, Q2</a:t>
            </a:r>
            <a:endParaRPr lang="en-US" sz="1400" i="1" dirty="0">
              <a:solidFill>
                <a:schemeClr val="bg1">
                  <a:lumMod val="65000"/>
                </a:schemeClr>
              </a:solidFill>
            </a:endParaRPr>
          </a:p>
          <a:p>
            <a:pPr algn="ctr"/>
            <a:r>
              <a:rPr lang="en-US" sz="1200" dirty="0">
                <a:solidFill>
                  <a:schemeClr val="bg1">
                    <a:lumMod val="65000"/>
                  </a:schemeClr>
                </a:solidFill>
              </a:rPr>
              <a:t> </a:t>
            </a:r>
            <a:endParaRPr lang="en-US" sz="1600" kern="0" dirty="0">
              <a:solidFill>
                <a:schemeClr val="bg1">
                  <a:lumMod val="65000"/>
                </a:schemeClr>
              </a:solidFill>
            </a:endParaRPr>
          </a:p>
        </p:txBody>
      </p:sp>
    </p:spTree>
    <p:extLst>
      <p:ext uri="{BB962C8B-B14F-4D97-AF65-F5344CB8AC3E}">
        <p14:creationId xmlns:p14="http://schemas.microsoft.com/office/powerpoint/2010/main" val="110992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D4F5-AB67-4F5D-826E-3BC2C8F25385}"/>
              </a:ext>
            </a:extLst>
          </p:cNvPr>
          <p:cNvSpPr>
            <a:spLocks noGrp="1"/>
          </p:cNvSpPr>
          <p:nvPr>
            <p:ph type="title"/>
          </p:nvPr>
        </p:nvSpPr>
        <p:spPr/>
        <p:txBody>
          <a:bodyPr/>
          <a:lstStyle/>
          <a:p>
            <a:r>
              <a:rPr lang="en-US" dirty="0"/>
              <a:t>HIV status of OVC</a:t>
            </a:r>
          </a:p>
        </p:txBody>
      </p:sp>
      <p:sp>
        <p:nvSpPr>
          <p:cNvPr id="4" name="Text Placeholder 3">
            <a:extLst>
              <a:ext uri="{FF2B5EF4-FFF2-40B4-BE49-F238E27FC236}">
                <a16:creationId xmlns:a16="http://schemas.microsoft.com/office/drawing/2014/main" id="{49A30FEB-EEB3-4390-BA82-60A4443171E1}"/>
              </a:ext>
            </a:extLst>
          </p:cNvPr>
          <p:cNvSpPr>
            <a:spLocks noGrp="1"/>
          </p:cNvSpPr>
          <p:nvPr>
            <p:ph type="body" sz="quarter" idx="11"/>
          </p:nvPr>
        </p:nvSpPr>
        <p:spPr/>
        <p:txBody>
          <a:bodyPr/>
          <a:lstStyle/>
          <a:p>
            <a:r>
              <a:rPr lang="en-US" dirty="0"/>
              <a:t>Two years later</a:t>
            </a:r>
          </a:p>
        </p:txBody>
      </p:sp>
      <p:grpSp>
        <p:nvGrpSpPr>
          <p:cNvPr id="7" name="Group 6">
            <a:extLst>
              <a:ext uri="{FF2B5EF4-FFF2-40B4-BE49-F238E27FC236}">
                <a16:creationId xmlns:a16="http://schemas.microsoft.com/office/drawing/2014/main" id="{F7BE6DA0-1D21-4115-955C-EB768D20D56F}"/>
              </a:ext>
            </a:extLst>
          </p:cNvPr>
          <p:cNvGrpSpPr/>
          <p:nvPr/>
        </p:nvGrpSpPr>
        <p:grpSpPr>
          <a:xfrm>
            <a:off x="298103" y="1514883"/>
            <a:ext cx="4627342" cy="4470400"/>
            <a:chOff x="296515" y="1906447"/>
            <a:chExt cx="4627342" cy="4470400"/>
          </a:xfrm>
        </p:grpSpPr>
        <p:graphicFrame>
          <p:nvGraphicFramePr>
            <p:cNvPr id="8" name="Chart 7">
              <a:extLst>
                <a:ext uri="{FF2B5EF4-FFF2-40B4-BE49-F238E27FC236}">
                  <a16:creationId xmlns:a16="http://schemas.microsoft.com/office/drawing/2014/main" id="{5A896DFC-DACF-4E03-A794-587E69E84B54}"/>
                </a:ext>
              </a:extLst>
            </p:cNvPr>
            <p:cNvGraphicFramePr/>
            <p:nvPr>
              <p:extLst>
                <p:ext uri="{D42A27DB-BD31-4B8C-83A1-F6EECF244321}">
                  <p14:modId xmlns:p14="http://schemas.microsoft.com/office/powerpoint/2010/main" val="1120323800"/>
                </p:ext>
              </p:extLst>
            </p:nvPr>
          </p:nvGraphicFramePr>
          <p:xfrm>
            <a:off x="296515" y="1906447"/>
            <a:ext cx="4627342" cy="4470400"/>
          </p:xfrm>
          <a:graphic>
            <a:graphicData uri="http://schemas.openxmlformats.org/drawingml/2006/chart">
              <c:chart xmlns:c="http://schemas.openxmlformats.org/drawingml/2006/chart" xmlns:r="http://schemas.openxmlformats.org/officeDocument/2006/relationships" r:id="rId2"/>
            </a:graphicData>
          </a:graphic>
        </p:graphicFrame>
        <p:sp>
          <p:nvSpPr>
            <p:cNvPr id="9" name="Oval 8">
              <a:extLst>
                <a:ext uri="{FF2B5EF4-FFF2-40B4-BE49-F238E27FC236}">
                  <a16:creationId xmlns:a16="http://schemas.microsoft.com/office/drawing/2014/main" id="{A123B3E0-9670-485A-905C-BE364D953C71}"/>
                </a:ext>
              </a:extLst>
            </p:cNvPr>
            <p:cNvSpPr/>
            <p:nvPr/>
          </p:nvSpPr>
          <p:spPr>
            <a:xfrm>
              <a:off x="3532248" y="3047917"/>
              <a:ext cx="344297" cy="34429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ext Placeholder 5">
            <a:extLst>
              <a:ext uri="{FF2B5EF4-FFF2-40B4-BE49-F238E27FC236}">
                <a16:creationId xmlns:a16="http://schemas.microsoft.com/office/drawing/2014/main" id="{976D6FE1-7062-42C9-BDA6-70B7720AF1AF}"/>
              </a:ext>
            </a:extLst>
          </p:cNvPr>
          <p:cNvSpPr>
            <a:spLocks noGrp="1"/>
          </p:cNvSpPr>
          <p:nvPr>
            <p:ph type="body" sz="quarter" idx="10"/>
          </p:nvPr>
        </p:nvSpPr>
        <p:spPr>
          <a:xfrm>
            <a:off x="5486401" y="2057401"/>
            <a:ext cx="6156959" cy="4285395"/>
          </a:xfrm>
        </p:spPr>
        <p:txBody>
          <a:bodyPr/>
          <a:lstStyle/>
          <a:p>
            <a:pPr marL="0" lvl="1">
              <a:spcAft>
                <a:spcPts val="1200"/>
              </a:spcAft>
            </a:pPr>
            <a:r>
              <a:rPr lang="en-US" sz="2000" dirty="0"/>
              <a:t>With PEPFAR’s release of the Monitoring, Evaluation and Reporting (MER) 2.0 Indicator Reference Guide V2.3, (September 2018), emphasis shifted from inquiring about HIV status to following up with all children for whom HIV status is unknown.  </a:t>
            </a:r>
          </a:p>
          <a:p>
            <a:pPr marL="0" lvl="1">
              <a:spcAft>
                <a:spcPts val="1200"/>
              </a:spcAft>
            </a:pPr>
            <a:r>
              <a:rPr lang="en-US" sz="2000" dirty="0"/>
              <a:t>Now performance is measured in terms of a proxy for known HIV status. </a:t>
            </a:r>
          </a:p>
          <a:p>
            <a:pPr marL="0" lvl="1">
              <a:spcAft>
                <a:spcPts val="1200"/>
              </a:spcAft>
            </a:pPr>
            <a:r>
              <a:rPr lang="en-US" sz="2000" b="1" dirty="0">
                <a:solidFill>
                  <a:srgbClr val="60A19B"/>
                </a:solidFill>
              </a:rPr>
              <a:t> “Are all children without known HIV status being risk-assessed and referred to HIV testing services?”</a:t>
            </a:r>
          </a:p>
          <a:p>
            <a:pPr marL="0" lvl="1">
              <a:spcAft>
                <a:spcPts val="2800"/>
              </a:spcAft>
            </a:pPr>
            <a:endParaRPr lang="en-US" sz="1600" dirty="0"/>
          </a:p>
          <a:p>
            <a:pPr marL="0" lvl="1">
              <a:spcAft>
                <a:spcPts val="2800"/>
              </a:spcAft>
            </a:pPr>
            <a:endParaRPr lang="en-US" sz="1600" dirty="0"/>
          </a:p>
          <a:p>
            <a:pPr marL="0" lvl="1">
              <a:spcAft>
                <a:spcPts val="2800"/>
              </a:spcAft>
            </a:pPr>
            <a:endParaRPr lang="en-US" sz="1600" dirty="0"/>
          </a:p>
        </p:txBody>
      </p:sp>
      <p:sp>
        <p:nvSpPr>
          <p:cNvPr id="13" name="TextBox 12">
            <a:extLst>
              <a:ext uri="{FF2B5EF4-FFF2-40B4-BE49-F238E27FC236}">
                <a16:creationId xmlns:a16="http://schemas.microsoft.com/office/drawing/2014/main" id="{BDCF9693-28D2-4AA1-88EF-D457AC8D1E4E}"/>
              </a:ext>
            </a:extLst>
          </p:cNvPr>
          <p:cNvSpPr txBox="1"/>
          <p:nvPr/>
        </p:nvSpPr>
        <p:spPr>
          <a:xfrm>
            <a:off x="2794207" y="2074628"/>
            <a:ext cx="1905000" cy="424732"/>
          </a:xfrm>
          <a:prstGeom prst="rect">
            <a:avLst/>
          </a:prstGeom>
          <a:noFill/>
        </p:spPr>
        <p:txBody>
          <a:bodyPr wrap="square" rtlCol="0">
            <a:spAutoFit/>
          </a:bodyPr>
          <a:lstStyle/>
          <a:p>
            <a:pPr algn="ctr">
              <a:lnSpc>
                <a:spcPct val="90000"/>
              </a:lnSpc>
            </a:pPr>
            <a:r>
              <a:rPr lang="en-US" sz="1200" dirty="0">
                <a:latin typeface="Century Gothic" panose="020B0502020202020204" pitchFamily="34" charset="0"/>
              </a:rPr>
              <a:t>Proportion of known HIV status, 98.6%</a:t>
            </a:r>
          </a:p>
        </p:txBody>
      </p:sp>
      <p:sp>
        <p:nvSpPr>
          <p:cNvPr id="15" name="Text Placeholder 2">
            <a:extLst>
              <a:ext uri="{FF2B5EF4-FFF2-40B4-BE49-F238E27FC236}">
                <a16:creationId xmlns:a16="http://schemas.microsoft.com/office/drawing/2014/main" id="{8672D5CE-DC02-4C15-B8D6-0B9E4F87A7C7}"/>
              </a:ext>
            </a:extLst>
          </p:cNvPr>
          <p:cNvSpPr txBox="1">
            <a:spLocks/>
          </p:cNvSpPr>
          <p:nvPr/>
        </p:nvSpPr>
        <p:spPr>
          <a:xfrm>
            <a:off x="228599" y="6434838"/>
            <a:ext cx="5986463" cy="423162"/>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lumMod val="65000"/>
                  </a:schemeClr>
                </a:solidFill>
              </a:rPr>
              <a:t>Source: USAID Implementing partner data for FY 2018, Q2</a:t>
            </a:r>
            <a:endParaRPr lang="en-US" sz="1600" i="1" dirty="0">
              <a:solidFill>
                <a:schemeClr val="bg1">
                  <a:lumMod val="65000"/>
                </a:schemeClr>
              </a:solidFill>
            </a:endParaRPr>
          </a:p>
          <a:p>
            <a:pPr algn="ctr"/>
            <a:r>
              <a:rPr lang="en-US" sz="1400" dirty="0"/>
              <a:t> </a:t>
            </a:r>
            <a:endParaRPr lang="en-US" sz="1800" kern="0" dirty="0"/>
          </a:p>
        </p:txBody>
      </p:sp>
    </p:spTree>
    <p:extLst>
      <p:ext uri="{BB962C8B-B14F-4D97-AF65-F5344CB8AC3E}">
        <p14:creationId xmlns:p14="http://schemas.microsoft.com/office/powerpoint/2010/main" val="18535763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71F18-2342-4C21-9F56-F5458F3EC745}"/>
              </a:ext>
            </a:extLst>
          </p:cNvPr>
          <p:cNvSpPr>
            <a:spLocks noGrp="1"/>
          </p:cNvSpPr>
          <p:nvPr>
            <p:ph type="title"/>
          </p:nvPr>
        </p:nvSpPr>
        <p:spPr/>
        <p:txBody>
          <a:bodyPr/>
          <a:lstStyle/>
          <a:p>
            <a:r>
              <a:rPr lang="en-US" dirty="0"/>
              <a:t>% of OVC with known HIV status</a:t>
            </a:r>
          </a:p>
        </p:txBody>
      </p:sp>
      <p:sp>
        <p:nvSpPr>
          <p:cNvPr id="4" name="Text Placeholder 3">
            <a:extLst>
              <a:ext uri="{FF2B5EF4-FFF2-40B4-BE49-F238E27FC236}">
                <a16:creationId xmlns:a16="http://schemas.microsoft.com/office/drawing/2014/main" id="{13151FDD-B286-4C2A-AC34-4337EFFB7DBD}"/>
              </a:ext>
            </a:extLst>
          </p:cNvPr>
          <p:cNvSpPr>
            <a:spLocks noGrp="1"/>
          </p:cNvSpPr>
          <p:nvPr>
            <p:ph type="body" sz="quarter" idx="11"/>
          </p:nvPr>
        </p:nvSpPr>
        <p:spPr/>
        <p:txBody>
          <a:bodyPr/>
          <a:lstStyle/>
          <a:p>
            <a:r>
              <a:rPr lang="en-US" dirty="0"/>
              <a:t>or test not required</a:t>
            </a:r>
          </a:p>
        </p:txBody>
      </p:sp>
      <p:sp>
        <p:nvSpPr>
          <p:cNvPr id="8" name="Text Placeholder 2">
            <a:extLst>
              <a:ext uri="{FF2B5EF4-FFF2-40B4-BE49-F238E27FC236}">
                <a16:creationId xmlns:a16="http://schemas.microsoft.com/office/drawing/2014/main" id="{24AA6CB2-8A83-4E6D-93F1-C6E2E8E86252}"/>
              </a:ext>
            </a:extLst>
          </p:cNvPr>
          <p:cNvSpPr txBox="1">
            <a:spLocks/>
          </p:cNvSpPr>
          <p:nvPr/>
        </p:nvSpPr>
        <p:spPr>
          <a:xfrm>
            <a:off x="381000" y="6457547"/>
            <a:ext cx="4648200" cy="378968"/>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lumMod val="65000"/>
                  </a:schemeClr>
                </a:solidFill>
              </a:rPr>
              <a:t>Source: Cleaned USAID MER data</a:t>
            </a:r>
            <a:endParaRPr lang="en-US" sz="1600" i="1" dirty="0">
              <a:solidFill>
                <a:schemeClr val="bg1">
                  <a:lumMod val="65000"/>
                </a:schemeClr>
              </a:solidFill>
            </a:endParaRPr>
          </a:p>
          <a:p>
            <a:pPr algn="ctr"/>
            <a:r>
              <a:rPr lang="en-US" sz="1400" dirty="0">
                <a:solidFill>
                  <a:schemeClr val="bg1">
                    <a:lumMod val="65000"/>
                  </a:schemeClr>
                </a:solidFill>
              </a:rPr>
              <a:t> </a:t>
            </a:r>
            <a:endParaRPr lang="en-US" sz="1800" kern="0" dirty="0">
              <a:solidFill>
                <a:schemeClr val="bg1">
                  <a:lumMod val="65000"/>
                </a:schemeClr>
              </a:solidFill>
            </a:endParaRPr>
          </a:p>
        </p:txBody>
      </p:sp>
      <p:graphicFrame>
        <p:nvGraphicFramePr>
          <p:cNvPr id="13" name="Chart 12">
            <a:extLst>
              <a:ext uri="{FF2B5EF4-FFF2-40B4-BE49-F238E27FC236}">
                <a16:creationId xmlns:a16="http://schemas.microsoft.com/office/drawing/2014/main" id="{70ACE292-E1C7-4300-8735-F92E45AE9FCE}"/>
              </a:ext>
            </a:extLst>
          </p:cNvPr>
          <p:cNvGraphicFramePr>
            <a:graphicFrameLocks/>
          </p:cNvGraphicFramePr>
          <p:nvPr>
            <p:extLst>
              <p:ext uri="{D42A27DB-BD31-4B8C-83A1-F6EECF244321}">
                <p14:modId xmlns:p14="http://schemas.microsoft.com/office/powerpoint/2010/main" val="452717600"/>
              </p:ext>
            </p:extLst>
          </p:nvPr>
        </p:nvGraphicFramePr>
        <p:xfrm>
          <a:off x="2079228" y="1701546"/>
          <a:ext cx="8033544" cy="45761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420334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71F18-2342-4C21-9F56-F5458F3EC745}"/>
              </a:ext>
            </a:extLst>
          </p:cNvPr>
          <p:cNvSpPr>
            <a:spLocks noGrp="1"/>
          </p:cNvSpPr>
          <p:nvPr>
            <p:ph type="title"/>
          </p:nvPr>
        </p:nvSpPr>
        <p:spPr/>
        <p:txBody>
          <a:bodyPr/>
          <a:lstStyle/>
          <a:p>
            <a:r>
              <a:rPr lang="en-US" dirty="0"/>
              <a:t>% of OVC with HIV status known or </a:t>
            </a:r>
          </a:p>
        </p:txBody>
      </p:sp>
      <p:pic>
        <p:nvPicPr>
          <p:cNvPr id="5" name="Picture 4">
            <a:extLst>
              <a:ext uri="{FF2B5EF4-FFF2-40B4-BE49-F238E27FC236}">
                <a16:creationId xmlns:a16="http://schemas.microsoft.com/office/drawing/2014/main" id="{E4440E44-BF02-4A90-8A05-E42ABE19C1A8}"/>
              </a:ext>
            </a:extLst>
          </p:cNvPr>
          <p:cNvPicPr>
            <a:picLocks noChangeAspect="1"/>
          </p:cNvPicPr>
          <p:nvPr/>
        </p:nvPicPr>
        <p:blipFill>
          <a:blip r:embed="rId2"/>
          <a:stretch>
            <a:fillRect/>
          </a:stretch>
        </p:blipFill>
        <p:spPr>
          <a:xfrm>
            <a:off x="762000" y="1922090"/>
            <a:ext cx="5105400" cy="4079989"/>
          </a:xfrm>
          <a:prstGeom prst="rect">
            <a:avLst/>
          </a:prstGeom>
        </p:spPr>
      </p:pic>
      <p:pic>
        <p:nvPicPr>
          <p:cNvPr id="6" name="Picture 5">
            <a:extLst>
              <a:ext uri="{FF2B5EF4-FFF2-40B4-BE49-F238E27FC236}">
                <a16:creationId xmlns:a16="http://schemas.microsoft.com/office/drawing/2014/main" id="{78263A31-2659-410A-A0E7-C4EC974E747F}"/>
              </a:ext>
            </a:extLst>
          </p:cNvPr>
          <p:cNvPicPr>
            <a:picLocks noChangeAspect="1"/>
          </p:cNvPicPr>
          <p:nvPr/>
        </p:nvPicPr>
        <p:blipFill>
          <a:blip r:embed="rId3"/>
          <a:stretch>
            <a:fillRect/>
          </a:stretch>
        </p:blipFill>
        <p:spPr>
          <a:xfrm>
            <a:off x="653416" y="5094002"/>
            <a:ext cx="1260161" cy="995079"/>
          </a:xfrm>
          <a:prstGeom prst="rect">
            <a:avLst/>
          </a:prstGeom>
        </p:spPr>
      </p:pic>
      <p:sp>
        <p:nvSpPr>
          <p:cNvPr id="12" name="Text Placeholder 11">
            <a:extLst>
              <a:ext uri="{FF2B5EF4-FFF2-40B4-BE49-F238E27FC236}">
                <a16:creationId xmlns:a16="http://schemas.microsoft.com/office/drawing/2014/main" id="{F614DADC-DCC9-4569-835B-0CB7A64CE0B2}"/>
              </a:ext>
            </a:extLst>
          </p:cNvPr>
          <p:cNvSpPr>
            <a:spLocks noGrp="1"/>
          </p:cNvSpPr>
          <p:nvPr>
            <p:ph type="body" sz="quarter" idx="11"/>
          </p:nvPr>
        </p:nvSpPr>
        <p:spPr/>
        <p:txBody>
          <a:bodyPr/>
          <a:lstStyle/>
          <a:p>
            <a:r>
              <a:rPr lang="en-US" dirty="0"/>
              <a:t>test not required</a:t>
            </a:r>
          </a:p>
        </p:txBody>
      </p:sp>
      <p:sp>
        <p:nvSpPr>
          <p:cNvPr id="15" name="Text Placeholder 2">
            <a:extLst>
              <a:ext uri="{FF2B5EF4-FFF2-40B4-BE49-F238E27FC236}">
                <a16:creationId xmlns:a16="http://schemas.microsoft.com/office/drawing/2014/main" id="{70FE951C-53A0-4417-9903-DBC7B3EFB9D7}"/>
              </a:ext>
            </a:extLst>
          </p:cNvPr>
          <p:cNvSpPr txBox="1">
            <a:spLocks/>
          </p:cNvSpPr>
          <p:nvPr/>
        </p:nvSpPr>
        <p:spPr>
          <a:xfrm>
            <a:off x="653416" y="3717858"/>
            <a:ext cx="1632585" cy="1007679"/>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400" dirty="0"/>
              <a:t>64% </a:t>
            </a:r>
          </a:p>
          <a:p>
            <a:r>
              <a:rPr lang="en-US" sz="2400" dirty="0"/>
              <a:t>(FY18 Q2)</a:t>
            </a:r>
            <a:endParaRPr lang="en-US" sz="2400" i="1" dirty="0"/>
          </a:p>
          <a:p>
            <a:pPr algn="ctr"/>
            <a:r>
              <a:rPr lang="en-US" sz="2400" dirty="0"/>
              <a:t> </a:t>
            </a:r>
            <a:endParaRPr lang="en-US" sz="3200" kern="0" dirty="0"/>
          </a:p>
        </p:txBody>
      </p:sp>
      <p:grpSp>
        <p:nvGrpSpPr>
          <p:cNvPr id="17" name="Group 16">
            <a:extLst>
              <a:ext uri="{FF2B5EF4-FFF2-40B4-BE49-F238E27FC236}">
                <a16:creationId xmlns:a16="http://schemas.microsoft.com/office/drawing/2014/main" id="{0A384B91-E42C-4817-A6FA-7EEED8117533}"/>
              </a:ext>
            </a:extLst>
          </p:cNvPr>
          <p:cNvGrpSpPr/>
          <p:nvPr/>
        </p:nvGrpSpPr>
        <p:grpSpPr>
          <a:xfrm>
            <a:off x="5553680" y="1236289"/>
            <a:ext cx="6562121" cy="5298052"/>
            <a:chOff x="5552091" y="1447800"/>
            <a:chExt cx="6562121" cy="5298052"/>
          </a:xfrm>
        </p:grpSpPr>
        <p:pic>
          <p:nvPicPr>
            <p:cNvPr id="7" name="Picture 6" descr="A close up of a map&#10;&#10;Description automatically generated">
              <a:extLst>
                <a:ext uri="{FF2B5EF4-FFF2-40B4-BE49-F238E27FC236}">
                  <a16:creationId xmlns:a16="http://schemas.microsoft.com/office/drawing/2014/main" id="{0941CCD9-1EC5-48C0-B7B0-22F357AF5D93}"/>
                </a:ext>
              </a:extLst>
            </p:cNvPr>
            <p:cNvPicPr>
              <a:picLocks noChangeAspect="1"/>
            </p:cNvPicPr>
            <p:nvPr/>
          </p:nvPicPr>
          <p:blipFill rotWithShape="1">
            <a:blip r:embed="rId4">
              <a:extLst>
                <a:ext uri="{28A0092B-C50C-407E-A947-70E740481C1C}">
                  <a14:useLocalDpi xmlns:a14="http://schemas.microsoft.com/office/drawing/2010/main" val="0"/>
                </a:ext>
              </a:extLst>
            </a:blip>
            <a:srcRect t="6767" r="32604" b="15499"/>
            <a:stretch/>
          </p:blipFill>
          <p:spPr>
            <a:xfrm>
              <a:off x="5552091" y="1447800"/>
              <a:ext cx="6562121" cy="5298052"/>
            </a:xfrm>
            <a:prstGeom prst="rect">
              <a:avLst/>
            </a:prstGeom>
          </p:spPr>
        </p:pic>
        <p:sp>
          <p:nvSpPr>
            <p:cNvPr id="16" name="Text Placeholder 2">
              <a:extLst>
                <a:ext uri="{FF2B5EF4-FFF2-40B4-BE49-F238E27FC236}">
                  <a16:creationId xmlns:a16="http://schemas.microsoft.com/office/drawing/2014/main" id="{B8CF391E-DAED-422B-BA40-8497F42850B1}"/>
                </a:ext>
              </a:extLst>
            </p:cNvPr>
            <p:cNvSpPr txBox="1">
              <a:spLocks/>
            </p:cNvSpPr>
            <p:nvPr/>
          </p:nvSpPr>
          <p:spPr>
            <a:xfrm>
              <a:off x="6541134" y="3717857"/>
              <a:ext cx="1632585" cy="1007679"/>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400" dirty="0"/>
                <a:t>85% </a:t>
              </a:r>
            </a:p>
            <a:p>
              <a:r>
                <a:rPr lang="en-US" sz="2400" dirty="0"/>
                <a:t>(FY19 Q2)</a:t>
              </a:r>
              <a:endParaRPr lang="en-US" sz="2400" i="1" dirty="0"/>
            </a:p>
            <a:p>
              <a:pPr algn="ctr"/>
              <a:r>
                <a:rPr lang="en-US" sz="2400" dirty="0"/>
                <a:t> </a:t>
              </a:r>
              <a:endParaRPr lang="en-US" sz="3200" kern="0" dirty="0"/>
            </a:p>
          </p:txBody>
        </p:sp>
      </p:grpSp>
      <p:sp>
        <p:nvSpPr>
          <p:cNvPr id="18" name="Text Placeholder 2">
            <a:extLst>
              <a:ext uri="{FF2B5EF4-FFF2-40B4-BE49-F238E27FC236}">
                <a16:creationId xmlns:a16="http://schemas.microsoft.com/office/drawing/2014/main" id="{8EE314F9-12A2-493B-AFA5-2D3C1CA25801}"/>
              </a:ext>
            </a:extLst>
          </p:cNvPr>
          <p:cNvSpPr txBox="1">
            <a:spLocks/>
          </p:cNvSpPr>
          <p:nvPr/>
        </p:nvSpPr>
        <p:spPr>
          <a:xfrm>
            <a:off x="381000" y="6457547"/>
            <a:ext cx="4648200" cy="378968"/>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lumMod val="65000"/>
                  </a:schemeClr>
                </a:solidFill>
              </a:rPr>
              <a:t>Source: Cleaned USAID MER data</a:t>
            </a:r>
            <a:endParaRPr lang="en-US" sz="1600" i="1" dirty="0">
              <a:solidFill>
                <a:schemeClr val="bg1">
                  <a:lumMod val="65000"/>
                </a:schemeClr>
              </a:solidFill>
            </a:endParaRPr>
          </a:p>
          <a:p>
            <a:pPr algn="ctr"/>
            <a:r>
              <a:rPr lang="en-US" sz="1400" dirty="0">
                <a:solidFill>
                  <a:schemeClr val="bg1">
                    <a:lumMod val="65000"/>
                  </a:schemeClr>
                </a:solidFill>
              </a:rPr>
              <a:t> </a:t>
            </a:r>
            <a:endParaRPr lang="en-US" sz="1800" kern="0" dirty="0">
              <a:solidFill>
                <a:schemeClr val="bg1">
                  <a:lumMod val="65000"/>
                </a:schemeClr>
              </a:solidFill>
            </a:endParaRPr>
          </a:p>
        </p:txBody>
      </p:sp>
    </p:spTree>
    <p:extLst>
      <p:ext uri="{BB962C8B-B14F-4D97-AF65-F5344CB8AC3E}">
        <p14:creationId xmlns:p14="http://schemas.microsoft.com/office/powerpoint/2010/main" val="100877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79F6-537D-41E2-9EE0-37055557A765}"/>
              </a:ext>
            </a:extLst>
          </p:cNvPr>
          <p:cNvSpPr>
            <a:spLocks noGrp="1"/>
          </p:cNvSpPr>
          <p:nvPr>
            <p:ph type="title"/>
          </p:nvPr>
        </p:nvSpPr>
        <p:spPr/>
        <p:txBody>
          <a:bodyPr/>
          <a:lstStyle/>
          <a:p>
            <a:r>
              <a:rPr lang="en-US" dirty="0"/>
              <a:t>HIV status</a:t>
            </a:r>
          </a:p>
        </p:txBody>
      </p:sp>
      <p:sp>
        <p:nvSpPr>
          <p:cNvPr id="4" name="Text Placeholder 3">
            <a:extLst>
              <a:ext uri="{FF2B5EF4-FFF2-40B4-BE49-F238E27FC236}">
                <a16:creationId xmlns:a16="http://schemas.microsoft.com/office/drawing/2014/main" id="{4EE4B823-6339-47C8-AFA7-D2DDF46AD3D4}"/>
              </a:ext>
            </a:extLst>
          </p:cNvPr>
          <p:cNvSpPr>
            <a:spLocks noGrp="1"/>
          </p:cNvSpPr>
          <p:nvPr>
            <p:ph type="body" sz="quarter" idx="11"/>
          </p:nvPr>
        </p:nvSpPr>
        <p:spPr/>
        <p:txBody>
          <a:bodyPr/>
          <a:lstStyle/>
          <a:p>
            <a:r>
              <a:rPr lang="en-US" dirty="0"/>
              <a:t>Global results</a:t>
            </a:r>
          </a:p>
        </p:txBody>
      </p:sp>
      <p:graphicFrame>
        <p:nvGraphicFramePr>
          <p:cNvPr id="5" name="Chart 4">
            <a:extLst>
              <a:ext uri="{FF2B5EF4-FFF2-40B4-BE49-F238E27FC236}">
                <a16:creationId xmlns:a16="http://schemas.microsoft.com/office/drawing/2014/main" id="{B3729AE8-AD14-432C-96BE-63AF612BE375}"/>
              </a:ext>
            </a:extLst>
          </p:cNvPr>
          <p:cNvGraphicFramePr>
            <a:graphicFrameLocks/>
          </p:cNvGraphicFramePr>
          <p:nvPr>
            <p:extLst>
              <p:ext uri="{D42A27DB-BD31-4B8C-83A1-F6EECF244321}">
                <p14:modId xmlns:p14="http://schemas.microsoft.com/office/powerpoint/2010/main" val="950218131"/>
              </p:ext>
            </p:extLst>
          </p:nvPr>
        </p:nvGraphicFramePr>
        <p:xfrm>
          <a:off x="2133600" y="1971358"/>
          <a:ext cx="7543800" cy="433965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2">
            <a:extLst>
              <a:ext uri="{FF2B5EF4-FFF2-40B4-BE49-F238E27FC236}">
                <a16:creationId xmlns:a16="http://schemas.microsoft.com/office/drawing/2014/main" id="{2023DBEE-4E63-497B-A0C0-599E040C86C2}"/>
              </a:ext>
            </a:extLst>
          </p:cNvPr>
          <p:cNvSpPr txBox="1">
            <a:spLocks/>
          </p:cNvSpPr>
          <p:nvPr/>
        </p:nvSpPr>
        <p:spPr>
          <a:xfrm>
            <a:off x="381000" y="6457547"/>
            <a:ext cx="4648200" cy="378968"/>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lumMod val="65000"/>
                  </a:schemeClr>
                </a:solidFill>
              </a:rPr>
              <a:t>Source: Cleaned USAID MER data</a:t>
            </a:r>
            <a:endParaRPr lang="en-US" sz="1600" i="1" dirty="0">
              <a:solidFill>
                <a:schemeClr val="bg1">
                  <a:lumMod val="65000"/>
                </a:schemeClr>
              </a:solidFill>
            </a:endParaRPr>
          </a:p>
          <a:p>
            <a:pPr algn="ctr"/>
            <a:r>
              <a:rPr lang="en-US" sz="1400" dirty="0">
                <a:solidFill>
                  <a:schemeClr val="bg1">
                    <a:lumMod val="65000"/>
                  </a:schemeClr>
                </a:solidFill>
              </a:rPr>
              <a:t> </a:t>
            </a:r>
            <a:endParaRPr lang="en-US" sz="1800" kern="0" dirty="0">
              <a:solidFill>
                <a:schemeClr val="bg1">
                  <a:lumMod val="65000"/>
                </a:schemeClr>
              </a:solidFill>
            </a:endParaRPr>
          </a:p>
        </p:txBody>
      </p:sp>
    </p:spTree>
    <p:extLst>
      <p:ext uri="{BB962C8B-B14F-4D97-AF65-F5344CB8AC3E}">
        <p14:creationId xmlns:p14="http://schemas.microsoft.com/office/powerpoint/2010/main" val="2544659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1E974-13CD-4B11-8A30-918B9BF1F4C2}"/>
              </a:ext>
            </a:extLst>
          </p:cNvPr>
          <p:cNvSpPr>
            <a:spLocks noGrp="1"/>
          </p:cNvSpPr>
          <p:nvPr>
            <p:ph type="title"/>
          </p:nvPr>
        </p:nvSpPr>
        <p:spPr>
          <a:xfrm>
            <a:off x="682436" y="304801"/>
            <a:ext cx="10571821" cy="1008529"/>
          </a:xfrm>
        </p:spPr>
        <p:txBody>
          <a:bodyPr/>
          <a:lstStyle/>
          <a:p>
            <a:r>
              <a:rPr lang="en-US" dirty="0"/>
              <a:t>25% with unknown HIV status</a:t>
            </a:r>
          </a:p>
        </p:txBody>
      </p:sp>
      <p:sp>
        <p:nvSpPr>
          <p:cNvPr id="3" name="Text Placeholder 2">
            <a:extLst>
              <a:ext uri="{FF2B5EF4-FFF2-40B4-BE49-F238E27FC236}">
                <a16:creationId xmlns:a16="http://schemas.microsoft.com/office/drawing/2014/main" id="{F207A187-6879-4A9E-8505-082F453B38AE}"/>
              </a:ext>
            </a:extLst>
          </p:cNvPr>
          <p:cNvSpPr>
            <a:spLocks noGrp="1"/>
          </p:cNvSpPr>
          <p:nvPr>
            <p:ph type="body" sz="quarter" idx="10"/>
          </p:nvPr>
        </p:nvSpPr>
        <p:spPr>
          <a:xfrm>
            <a:off x="681024" y="2095097"/>
            <a:ext cx="10217885" cy="2286000"/>
          </a:xfrm>
        </p:spPr>
        <p:txBody>
          <a:bodyPr/>
          <a:lstStyle/>
          <a:p>
            <a:pPr marL="457200" lvl="0" indent="-457200">
              <a:spcAft>
                <a:spcPts val="1200"/>
              </a:spcAft>
              <a:buFont typeface="+mj-lt"/>
              <a:buAutoNum type="arabicPeriod"/>
            </a:pPr>
            <a:r>
              <a:rPr lang="en-US" sz="2000" dirty="0"/>
              <a:t>OVC enrolled but HIV risk not yet assessed </a:t>
            </a:r>
          </a:p>
          <a:p>
            <a:pPr marL="457200" lvl="0" indent="-457200">
              <a:spcAft>
                <a:spcPts val="1200"/>
              </a:spcAft>
              <a:buFont typeface="+mj-lt"/>
              <a:buAutoNum type="arabicPeriod"/>
            </a:pPr>
            <a:r>
              <a:rPr lang="en-US" sz="2000" dirty="0"/>
              <a:t>OVC has been approached, but did not agree to answer the risk assessment questions</a:t>
            </a:r>
          </a:p>
          <a:p>
            <a:pPr marL="457200" indent="-457200">
              <a:spcAft>
                <a:spcPts val="1200"/>
              </a:spcAft>
              <a:buFont typeface="+mj-lt"/>
              <a:buAutoNum type="arabicPeriod"/>
            </a:pPr>
            <a:r>
              <a:rPr lang="en-US" sz="2000" dirty="0"/>
              <a:t>OVC has been assessed and is at risk for HIV, but has not yet accepted referral for HIV testing</a:t>
            </a:r>
          </a:p>
          <a:p>
            <a:pPr marL="457200" lvl="0" indent="-457200">
              <a:spcAft>
                <a:spcPts val="1200"/>
              </a:spcAft>
              <a:buFont typeface="+mj-lt"/>
              <a:buAutoNum type="arabicPeriod"/>
            </a:pPr>
            <a:r>
              <a:rPr lang="en-US" sz="2000" dirty="0"/>
              <a:t>OVC has accepted HIV testing referral but has not yet completed the test</a:t>
            </a:r>
          </a:p>
          <a:p>
            <a:pPr marL="457200" lvl="0" indent="-457200">
              <a:spcAft>
                <a:spcPts val="1200"/>
              </a:spcAft>
              <a:buFont typeface="+mj-lt"/>
              <a:buAutoNum type="arabicPeriod"/>
            </a:pPr>
            <a:r>
              <a:rPr lang="en-US" sz="2000" dirty="0"/>
              <a:t>OVC has completed the HIV test, although test result is not available </a:t>
            </a:r>
          </a:p>
          <a:p>
            <a:pPr marL="457200" lvl="0" indent="-457200">
              <a:spcAft>
                <a:spcPts val="1200"/>
              </a:spcAft>
              <a:buFont typeface="+mj-lt"/>
              <a:buAutoNum type="arabicPeriod"/>
            </a:pPr>
            <a:r>
              <a:rPr lang="en-US" sz="2000" dirty="0"/>
              <a:t>OVC has been approached by caseworker but has not yet agreed to share test result</a:t>
            </a:r>
          </a:p>
          <a:p>
            <a:pPr marL="457200" lvl="0" indent="-457200">
              <a:spcAft>
                <a:spcPts val="1200"/>
              </a:spcAft>
              <a:buFont typeface="+mj-lt"/>
              <a:buAutoNum type="arabicPeriod"/>
            </a:pPr>
            <a:r>
              <a:rPr lang="en-US" sz="2000" dirty="0"/>
              <a:t>No data available: missing!</a:t>
            </a:r>
          </a:p>
          <a:p>
            <a:endParaRPr lang="en-US" sz="2000" dirty="0"/>
          </a:p>
        </p:txBody>
      </p:sp>
      <p:sp>
        <p:nvSpPr>
          <p:cNvPr id="4" name="Text Placeholder 3">
            <a:extLst>
              <a:ext uri="{FF2B5EF4-FFF2-40B4-BE49-F238E27FC236}">
                <a16:creationId xmlns:a16="http://schemas.microsoft.com/office/drawing/2014/main" id="{12627386-1E4D-445D-BCDC-31D25D57FE7A}"/>
              </a:ext>
            </a:extLst>
          </p:cNvPr>
          <p:cNvSpPr>
            <a:spLocks noGrp="1"/>
          </p:cNvSpPr>
          <p:nvPr>
            <p:ph type="body" sz="quarter" idx="11"/>
          </p:nvPr>
        </p:nvSpPr>
        <p:spPr/>
        <p:txBody>
          <a:bodyPr/>
          <a:lstStyle/>
          <a:p>
            <a:r>
              <a:rPr lang="en-US" dirty="0"/>
              <a:t>What are the explanations?</a:t>
            </a:r>
          </a:p>
          <a:p>
            <a:endParaRPr lang="en-US" dirty="0"/>
          </a:p>
        </p:txBody>
      </p:sp>
    </p:spTree>
    <p:extLst>
      <p:ext uri="{BB962C8B-B14F-4D97-AF65-F5344CB8AC3E}">
        <p14:creationId xmlns:p14="http://schemas.microsoft.com/office/powerpoint/2010/main" val="235966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B349F-6C27-4460-A500-9AD84E6DC953}"/>
              </a:ext>
            </a:extLst>
          </p:cNvPr>
          <p:cNvSpPr>
            <a:spLocks noGrp="1"/>
          </p:cNvSpPr>
          <p:nvPr>
            <p:ph type="title"/>
          </p:nvPr>
        </p:nvSpPr>
        <p:spPr/>
        <p:txBody>
          <a:bodyPr/>
          <a:lstStyle/>
          <a:p>
            <a:r>
              <a:rPr lang="en-US" dirty="0"/>
              <a:t>Risk assessment continuum</a:t>
            </a:r>
          </a:p>
        </p:txBody>
      </p:sp>
      <p:sp>
        <p:nvSpPr>
          <p:cNvPr id="4" name="Text Placeholder 3">
            <a:extLst>
              <a:ext uri="{FF2B5EF4-FFF2-40B4-BE49-F238E27FC236}">
                <a16:creationId xmlns:a16="http://schemas.microsoft.com/office/drawing/2014/main" id="{C67980F4-CE78-457C-ABF0-9188F1206BC4}"/>
              </a:ext>
            </a:extLst>
          </p:cNvPr>
          <p:cNvSpPr>
            <a:spLocks noGrp="1"/>
          </p:cNvSpPr>
          <p:nvPr>
            <p:ph type="body" sz="quarter" idx="11"/>
          </p:nvPr>
        </p:nvSpPr>
        <p:spPr/>
        <p:txBody>
          <a:bodyPr/>
          <a:lstStyle/>
          <a:p>
            <a:r>
              <a:rPr lang="en-US" dirty="0"/>
              <a:t>Where are the children lost?</a:t>
            </a:r>
          </a:p>
        </p:txBody>
      </p:sp>
      <p:sp>
        <p:nvSpPr>
          <p:cNvPr id="7" name="Rectangle 6">
            <a:extLst>
              <a:ext uri="{FF2B5EF4-FFF2-40B4-BE49-F238E27FC236}">
                <a16:creationId xmlns:a16="http://schemas.microsoft.com/office/drawing/2014/main" id="{2AC5BFBA-3BE2-46E9-B72F-1FFA13F98607}"/>
              </a:ext>
            </a:extLst>
          </p:cNvPr>
          <p:cNvSpPr/>
          <p:nvPr/>
        </p:nvSpPr>
        <p:spPr>
          <a:xfrm>
            <a:off x="1370014" y="1752600"/>
            <a:ext cx="8928209" cy="497074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2" name="Group 21">
            <a:extLst>
              <a:ext uri="{FF2B5EF4-FFF2-40B4-BE49-F238E27FC236}">
                <a16:creationId xmlns:a16="http://schemas.microsoft.com/office/drawing/2014/main" id="{7EBD70E7-2C61-4676-9E8A-44AE45FFDCE5}"/>
              </a:ext>
            </a:extLst>
          </p:cNvPr>
          <p:cNvGrpSpPr/>
          <p:nvPr/>
        </p:nvGrpSpPr>
        <p:grpSpPr>
          <a:xfrm>
            <a:off x="1370014" y="1660302"/>
            <a:ext cx="8915400" cy="4859538"/>
            <a:chOff x="912812" y="1820323"/>
            <a:chExt cx="9194512" cy="5171383"/>
          </a:xfrm>
        </p:grpSpPr>
        <p:graphicFrame>
          <p:nvGraphicFramePr>
            <p:cNvPr id="9" name="Chart 8">
              <a:extLst>
                <a:ext uri="{FF2B5EF4-FFF2-40B4-BE49-F238E27FC236}">
                  <a16:creationId xmlns:a16="http://schemas.microsoft.com/office/drawing/2014/main" id="{86173B9D-0A87-4516-ACBB-9544B44C1582}"/>
                </a:ext>
              </a:extLst>
            </p:cNvPr>
            <p:cNvGraphicFramePr/>
            <p:nvPr>
              <p:extLst>
                <p:ext uri="{D42A27DB-BD31-4B8C-83A1-F6EECF244321}">
                  <p14:modId xmlns:p14="http://schemas.microsoft.com/office/powerpoint/2010/main" val="908445289"/>
                </p:ext>
              </p:extLst>
            </p:nvPr>
          </p:nvGraphicFramePr>
          <p:xfrm>
            <a:off x="912812" y="1820323"/>
            <a:ext cx="8610600" cy="5171383"/>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Group 20">
              <a:extLst>
                <a:ext uri="{FF2B5EF4-FFF2-40B4-BE49-F238E27FC236}">
                  <a16:creationId xmlns:a16="http://schemas.microsoft.com/office/drawing/2014/main" id="{45423C74-4EAD-4787-A6C2-9DFBCD680500}"/>
                </a:ext>
              </a:extLst>
            </p:cNvPr>
            <p:cNvGrpSpPr/>
            <p:nvPr/>
          </p:nvGrpSpPr>
          <p:grpSpPr>
            <a:xfrm>
              <a:off x="3350600" y="2584986"/>
              <a:ext cx="6756724" cy="3217189"/>
              <a:chOff x="3350600" y="2584986"/>
              <a:chExt cx="6756724" cy="3217189"/>
            </a:xfrm>
          </p:grpSpPr>
          <p:sp>
            <p:nvSpPr>
              <p:cNvPr id="17" name="Right Brace 16">
                <a:extLst>
                  <a:ext uri="{FF2B5EF4-FFF2-40B4-BE49-F238E27FC236}">
                    <a16:creationId xmlns:a16="http://schemas.microsoft.com/office/drawing/2014/main" id="{C9CBD852-CC1B-425A-BD8D-E131439ADD73}"/>
                  </a:ext>
                </a:extLst>
              </p:cNvPr>
              <p:cNvSpPr/>
              <p:nvPr/>
            </p:nvSpPr>
            <p:spPr>
              <a:xfrm>
                <a:off x="8709560" y="5527145"/>
                <a:ext cx="187096" cy="275030"/>
              </a:xfrm>
              <a:prstGeom prst="rightBrace">
                <a:avLst>
                  <a:gd name="adj1" fmla="val 35493"/>
                  <a:gd name="adj2" fmla="val 50000"/>
                </a:avLst>
              </a:prstGeom>
              <a:ln w="19050">
                <a:solidFill>
                  <a:srgbClr val="1E18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grpSp>
            <p:nvGrpSpPr>
              <p:cNvPr id="20" name="Group 19">
                <a:extLst>
                  <a:ext uri="{FF2B5EF4-FFF2-40B4-BE49-F238E27FC236}">
                    <a16:creationId xmlns:a16="http://schemas.microsoft.com/office/drawing/2014/main" id="{F841856F-0BE9-451E-992C-D5C9336FC6B7}"/>
                  </a:ext>
                </a:extLst>
              </p:cNvPr>
              <p:cNvGrpSpPr/>
              <p:nvPr/>
            </p:nvGrpSpPr>
            <p:grpSpPr>
              <a:xfrm>
                <a:off x="3350600" y="2584986"/>
                <a:ext cx="6756724" cy="2972088"/>
                <a:chOff x="8986588" y="2522371"/>
                <a:chExt cx="6756724" cy="2972088"/>
              </a:xfrm>
            </p:grpSpPr>
            <p:sp>
              <p:nvSpPr>
                <p:cNvPr id="10" name="Right Brace 9">
                  <a:extLst>
                    <a:ext uri="{FF2B5EF4-FFF2-40B4-BE49-F238E27FC236}">
                      <a16:creationId xmlns:a16="http://schemas.microsoft.com/office/drawing/2014/main" id="{8E1B1BA4-1581-4479-B7D0-0894E6CB1682}"/>
                    </a:ext>
                  </a:extLst>
                </p:cNvPr>
                <p:cNvSpPr/>
                <p:nvPr/>
              </p:nvSpPr>
              <p:spPr>
                <a:xfrm>
                  <a:off x="8986588" y="2522371"/>
                  <a:ext cx="162705" cy="828807"/>
                </a:xfrm>
                <a:prstGeom prst="rightBrace">
                  <a:avLst>
                    <a:gd name="adj1" fmla="val 113063"/>
                    <a:gd name="adj2" fmla="val 50000"/>
                  </a:avLst>
                </a:prstGeom>
                <a:ln w="19050">
                  <a:solidFill>
                    <a:srgbClr val="1E18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11" name="Text Placeholder 7">
                  <a:extLst>
                    <a:ext uri="{FF2B5EF4-FFF2-40B4-BE49-F238E27FC236}">
                      <a16:creationId xmlns:a16="http://schemas.microsoft.com/office/drawing/2014/main" id="{C562BB06-9989-4D8A-9406-278964683936}"/>
                    </a:ext>
                  </a:extLst>
                </p:cNvPr>
                <p:cNvSpPr txBox="1">
                  <a:spLocks/>
                </p:cNvSpPr>
                <p:nvPr/>
              </p:nvSpPr>
              <p:spPr>
                <a:xfrm>
                  <a:off x="9160229" y="2533242"/>
                  <a:ext cx="2057400" cy="838201"/>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800" kern="0" dirty="0"/>
                    <a:t>OVC not assessed </a:t>
                  </a:r>
                </a:p>
                <a:p>
                  <a:r>
                    <a:rPr lang="en-US" sz="1800" kern="0" dirty="0"/>
                    <a:t>for HIV risk</a:t>
                  </a:r>
                </a:p>
              </p:txBody>
            </p:sp>
            <p:sp>
              <p:nvSpPr>
                <p:cNvPr id="12" name="Right Brace 11">
                  <a:extLst>
                    <a:ext uri="{FF2B5EF4-FFF2-40B4-BE49-F238E27FC236}">
                      <a16:creationId xmlns:a16="http://schemas.microsoft.com/office/drawing/2014/main" id="{3C503969-E134-43EC-B366-63AFDAF64756}"/>
                    </a:ext>
                  </a:extLst>
                </p:cNvPr>
                <p:cNvSpPr/>
                <p:nvPr/>
              </p:nvSpPr>
              <p:spPr>
                <a:xfrm>
                  <a:off x="10254193" y="3649646"/>
                  <a:ext cx="228600" cy="914400"/>
                </a:xfrm>
                <a:prstGeom prst="rightBrace">
                  <a:avLst>
                    <a:gd name="adj1" fmla="val 35493"/>
                    <a:gd name="adj2" fmla="val 50000"/>
                  </a:avLst>
                </a:prstGeom>
                <a:ln w="19050">
                  <a:solidFill>
                    <a:srgbClr val="1E185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13" name="Text Placeholder 7">
                  <a:extLst>
                    <a:ext uri="{FF2B5EF4-FFF2-40B4-BE49-F238E27FC236}">
                      <a16:creationId xmlns:a16="http://schemas.microsoft.com/office/drawing/2014/main" id="{9D7513A0-1E2D-407B-BAFE-38A79A64CBD7}"/>
                    </a:ext>
                  </a:extLst>
                </p:cNvPr>
                <p:cNvSpPr txBox="1">
                  <a:spLocks/>
                </p:cNvSpPr>
                <p:nvPr/>
              </p:nvSpPr>
              <p:spPr>
                <a:xfrm>
                  <a:off x="10482793" y="3774447"/>
                  <a:ext cx="1447800" cy="381000"/>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800" kern="0" dirty="0"/>
                    <a:t>Test not </a:t>
                  </a:r>
                </a:p>
                <a:p>
                  <a:r>
                    <a:rPr lang="en-US" sz="1800" kern="0" dirty="0"/>
                    <a:t>required</a:t>
                  </a:r>
                </a:p>
              </p:txBody>
            </p:sp>
            <p:sp>
              <p:nvSpPr>
                <p:cNvPr id="14" name="Right Brace 13">
                  <a:extLst>
                    <a:ext uri="{FF2B5EF4-FFF2-40B4-BE49-F238E27FC236}">
                      <a16:creationId xmlns:a16="http://schemas.microsoft.com/office/drawing/2014/main" id="{0D3130B9-BBC4-49CB-AAAD-617C0E002B2C}"/>
                    </a:ext>
                  </a:extLst>
                </p:cNvPr>
                <p:cNvSpPr/>
                <p:nvPr/>
              </p:nvSpPr>
              <p:spPr>
                <a:xfrm>
                  <a:off x="11587877" y="4481266"/>
                  <a:ext cx="153988" cy="807184"/>
                </a:xfrm>
                <a:prstGeom prst="rightBrace">
                  <a:avLst>
                    <a:gd name="adj1" fmla="val 35493"/>
                    <a:gd name="adj2" fmla="val 50000"/>
                  </a:avLst>
                </a:prstGeom>
                <a:ln w="19050">
                  <a:solidFill>
                    <a:srgbClr val="1E18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15" name="Text Placeholder 7">
                  <a:extLst>
                    <a:ext uri="{FF2B5EF4-FFF2-40B4-BE49-F238E27FC236}">
                      <a16:creationId xmlns:a16="http://schemas.microsoft.com/office/drawing/2014/main" id="{244B879D-ED4C-4847-A46B-A8DD20B93E1C}"/>
                    </a:ext>
                  </a:extLst>
                </p:cNvPr>
                <p:cNvSpPr txBox="1">
                  <a:spLocks/>
                </p:cNvSpPr>
                <p:nvPr/>
              </p:nvSpPr>
              <p:spPr>
                <a:xfrm>
                  <a:off x="11723797" y="4594518"/>
                  <a:ext cx="1447800" cy="381000"/>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800" kern="0" dirty="0"/>
                    <a:t>Never </a:t>
                  </a:r>
                </a:p>
                <a:p>
                  <a:r>
                    <a:rPr lang="en-US" sz="1800" kern="0" dirty="0"/>
                    <a:t>referred</a:t>
                  </a:r>
                </a:p>
              </p:txBody>
            </p:sp>
            <p:sp>
              <p:nvSpPr>
                <p:cNvPr id="16" name="Text Placeholder 7">
                  <a:extLst>
                    <a:ext uri="{FF2B5EF4-FFF2-40B4-BE49-F238E27FC236}">
                      <a16:creationId xmlns:a16="http://schemas.microsoft.com/office/drawing/2014/main" id="{D02EAA03-2329-4B6F-9551-A6E94C090ACA}"/>
                    </a:ext>
                  </a:extLst>
                </p:cNvPr>
                <p:cNvSpPr txBox="1">
                  <a:spLocks/>
                </p:cNvSpPr>
                <p:nvPr/>
              </p:nvSpPr>
              <p:spPr>
                <a:xfrm>
                  <a:off x="14532644" y="4884859"/>
                  <a:ext cx="1210668" cy="609600"/>
                </a:xfrm>
                <a:prstGeom prst="rect">
                  <a:avLst/>
                </a:prstGeom>
                <a:noFill/>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800" kern="0" dirty="0"/>
                    <a:t>Status not reported</a:t>
                  </a:r>
                </a:p>
              </p:txBody>
            </p:sp>
            <p:sp>
              <p:nvSpPr>
                <p:cNvPr id="18" name="Right Brace 17">
                  <a:extLst>
                    <a:ext uri="{FF2B5EF4-FFF2-40B4-BE49-F238E27FC236}">
                      <a16:creationId xmlns:a16="http://schemas.microsoft.com/office/drawing/2014/main" id="{E2A84D0F-1608-43BE-B30E-3F18744E14AD}"/>
                    </a:ext>
                  </a:extLst>
                </p:cNvPr>
                <p:cNvSpPr/>
                <p:nvPr/>
              </p:nvSpPr>
              <p:spPr>
                <a:xfrm>
                  <a:off x="12972683" y="5088769"/>
                  <a:ext cx="153988" cy="381000"/>
                </a:xfrm>
                <a:prstGeom prst="rightBrace">
                  <a:avLst>
                    <a:gd name="adj1" fmla="val 35493"/>
                    <a:gd name="adj2" fmla="val 50000"/>
                  </a:avLst>
                </a:prstGeom>
                <a:ln w="19050">
                  <a:solidFill>
                    <a:srgbClr val="1E18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19" name="Text Placeholder 7">
                  <a:extLst>
                    <a:ext uri="{FF2B5EF4-FFF2-40B4-BE49-F238E27FC236}">
                      <a16:creationId xmlns:a16="http://schemas.microsoft.com/office/drawing/2014/main" id="{A53E40C1-FD24-4ED5-97AB-85A30405CADF}"/>
                    </a:ext>
                  </a:extLst>
                </p:cNvPr>
                <p:cNvSpPr txBox="1">
                  <a:spLocks/>
                </p:cNvSpPr>
                <p:nvPr/>
              </p:nvSpPr>
              <p:spPr>
                <a:xfrm>
                  <a:off x="13067261" y="4836801"/>
                  <a:ext cx="1447800" cy="533400"/>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800" kern="0" dirty="0"/>
                    <a:t>Referral</a:t>
                  </a:r>
                </a:p>
                <a:p>
                  <a:r>
                    <a:rPr lang="en-US" sz="1800" kern="0" dirty="0"/>
                    <a:t>pending</a:t>
                  </a:r>
                </a:p>
              </p:txBody>
            </p:sp>
          </p:grpSp>
        </p:grpSp>
      </p:grpSp>
    </p:spTree>
    <p:extLst>
      <p:ext uri="{BB962C8B-B14F-4D97-AF65-F5344CB8AC3E}">
        <p14:creationId xmlns:p14="http://schemas.microsoft.com/office/powerpoint/2010/main" val="1999501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3D41095-AFF7-4FC2-A32C-C8DDA8C03AA4}"/>
              </a:ext>
            </a:extLst>
          </p:cNvPr>
          <p:cNvSpPr/>
          <p:nvPr/>
        </p:nvSpPr>
        <p:spPr>
          <a:xfrm>
            <a:off x="1371601" y="1701546"/>
            <a:ext cx="9621371" cy="419362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aphicFrame>
        <p:nvGraphicFramePr>
          <p:cNvPr id="14" name="Chart 13">
            <a:extLst>
              <a:ext uri="{FF2B5EF4-FFF2-40B4-BE49-F238E27FC236}">
                <a16:creationId xmlns:a16="http://schemas.microsoft.com/office/drawing/2014/main" id="{B55069CE-0870-4DEE-8B88-DA055943086B}"/>
              </a:ext>
            </a:extLst>
          </p:cNvPr>
          <p:cNvGraphicFramePr/>
          <p:nvPr>
            <p:extLst>
              <p:ext uri="{D42A27DB-BD31-4B8C-83A1-F6EECF244321}">
                <p14:modId xmlns:p14="http://schemas.microsoft.com/office/powerpoint/2010/main" val="44026681"/>
              </p:ext>
            </p:extLst>
          </p:nvPr>
        </p:nvGraphicFramePr>
        <p:xfrm>
          <a:off x="1169895" y="1479178"/>
          <a:ext cx="9750243" cy="499782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2A71403-B88D-4C33-901E-7B482CA71465}"/>
              </a:ext>
            </a:extLst>
          </p:cNvPr>
          <p:cNvSpPr>
            <a:spLocks noGrp="1"/>
          </p:cNvSpPr>
          <p:nvPr>
            <p:ph type="title"/>
          </p:nvPr>
        </p:nvSpPr>
        <p:spPr/>
        <p:txBody>
          <a:bodyPr/>
          <a:lstStyle/>
          <a:p>
            <a:r>
              <a:rPr lang="en-US" dirty="0"/>
              <a:t>Noteworthy progress</a:t>
            </a:r>
          </a:p>
        </p:txBody>
      </p:sp>
      <p:sp>
        <p:nvSpPr>
          <p:cNvPr id="4" name="Text Placeholder 3">
            <a:extLst>
              <a:ext uri="{FF2B5EF4-FFF2-40B4-BE49-F238E27FC236}">
                <a16:creationId xmlns:a16="http://schemas.microsoft.com/office/drawing/2014/main" id="{D6024B59-BE0F-4C92-AB4C-62C65CA2AF93}"/>
              </a:ext>
            </a:extLst>
          </p:cNvPr>
          <p:cNvSpPr>
            <a:spLocks noGrp="1"/>
          </p:cNvSpPr>
          <p:nvPr>
            <p:ph type="body" sz="quarter" idx="11"/>
          </p:nvPr>
        </p:nvSpPr>
        <p:spPr>
          <a:xfrm>
            <a:off x="682436" y="962828"/>
            <a:ext cx="9355350" cy="738718"/>
          </a:xfrm>
        </p:spPr>
        <p:txBody>
          <a:bodyPr/>
          <a:lstStyle/>
          <a:p>
            <a:r>
              <a:rPr lang="en-US" dirty="0"/>
              <a:t>HIV risk assessment continuum</a:t>
            </a:r>
          </a:p>
        </p:txBody>
      </p:sp>
      <p:sp>
        <p:nvSpPr>
          <p:cNvPr id="9" name="TextBox 8">
            <a:extLst>
              <a:ext uri="{FF2B5EF4-FFF2-40B4-BE49-F238E27FC236}">
                <a16:creationId xmlns:a16="http://schemas.microsoft.com/office/drawing/2014/main" id="{E2ABF2F3-2F05-4332-9105-B4E38B07FF93}"/>
              </a:ext>
            </a:extLst>
          </p:cNvPr>
          <p:cNvSpPr txBox="1"/>
          <p:nvPr/>
        </p:nvSpPr>
        <p:spPr>
          <a:xfrm>
            <a:off x="3956865" y="1789993"/>
            <a:ext cx="3541141" cy="635559"/>
          </a:xfrm>
          <a:prstGeom prst="rect">
            <a:avLst/>
          </a:prstGeom>
          <a:noFill/>
        </p:spPr>
        <p:txBody>
          <a:bodyPr wrap="square" rtlCol="0">
            <a:spAutoFit/>
          </a:bodyPr>
          <a:lstStyle/>
          <a:p>
            <a:r>
              <a:rPr lang="en-US" sz="1765" dirty="0">
                <a:latin typeface="Century Gothic" panose="020B0502020202020204" pitchFamily="34" charset="0"/>
              </a:rPr>
              <a:t>83% of OVC with unknown HIV status were risk-assessed</a:t>
            </a:r>
          </a:p>
        </p:txBody>
      </p:sp>
      <p:sp>
        <p:nvSpPr>
          <p:cNvPr id="11" name="TextBox 10">
            <a:extLst>
              <a:ext uri="{FF2B5EF4-FFF2-40B4-BE49-F238E27FC236}">
                <a16:creationId xmlns:a16="http://schemas.microsoft.com/office/drawing/2014/main" id="{AACF79D2-D85E-44B6-BD35-C1E9D3F9361B}"/>
              </a:ext>
            </a:extLst>
          </p:cNvPr>
          <p:cNvSpPr txBox="1"/>
          <p:nvPr/>
        </p:nvSpPr>
        <p:spPr>
          <a:xfrm>
            <a:off x="7392952" y="2395849"/>
            <a:ext cx="2757673" cy="635559"/>
          </a:xfrm>
          <a:prstGeom prst="rect">
            <a:avLst/>
          </a:prstGeom>
          <a:noFill/>
        </p:spPr>
        <p:txBody>
          <a:bodyPr wrap="square" rtlCol="0">
            <a:spAutoFit/>
          </a:bodyPr>
          <a:lstStyle/>
          <a:p>
            <a:r>
              <a:rPr lang="en-US" sz="1765" dirty="0">
                <a:latin typeface="Century Gothic" panose="020B0502020202020204" pitchFamily="34" charset="0"/>
              </a:rPr>
              <a:t>42% of OVC at risk were referred for HIV testing</a:t>
            </a:r>
          </a:p>
        </p:txBody>
      </p:sp>
      <p:grpSp>
        <p:nvGrpSpPr>
          <p:cNvPr id="24" name="Group 23">
            <a:extLst>
              <a:ext uri="{FF2B5EF4-FFF2-40B4-BE49-F238E27FC236}">
                <a16:creationId xmlns:a16="http://schemas.microsoft.com/office/drawing/2014/main" id="{56C466A7-C95D-4F6F-AB54-BEBBB9B49CDA}"/>
              </a:ext>
            </a:extLst>
          </p:cNvPr>
          <p:cNvGrpSpPr/>
          <p:nvPr/>
        </p:nvGrpSpPr>
        <p:grpSpPr>
          <a:xfrm>
            <a:off x="6123627" y="3287090"/>
            <a:ext cx="1374379" cy="1241496"/>
            <a:chOff x="4914551" y="4717157"/>
            <a:chExt cx="1557630" cy="1407029"/>
          </a:xfrm>
        </p:grpSpPr>
        <p:sp>
          <p:nvSpPr>
            <p:cNvPr id="19" name="Block Arc 18">
              <a:extLst>
                <a:ext uri="{FF2B5EF4-FFF2-40B4-BE49-F238E27FC236}">
                  <a16:creationId xmlns:a16="http://schemas.microsoft.com/office/drawing/2014/main" id="{8CB4B8D7-F1D1-4825-91BC-1BDB0B6EEE4D}"/>
                </a:ext>
              </a:extLst>
            </p:cNvPr>
            <p:cNvSpPr/>
            <p:nvPr/>
          </p:nvSpPr>
          <p:spPr>
            <a:xfrm>
              <a:off x="4914551" y="4717157"/>
              <a:ext cx="1438569" cy="1407029"/>
            </a:xfrm>
            <a:prstGeom prst="blockArc">
              <a:avLst>
                <a:gd name="adj1" fmla="val 10800000"/>
                <a:gd name="adj2" fmla="val 115694"/>
                <a:gd name="adj3" fmla="val 1042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solidFill>
                  <a:schemeClr val="tx1"/>
                </a:solidFill>
              </a:endParaRPr>
            </a:p>
          </p:txBody>
        </p:sp>
        <p:sp>
          <p:nvSpPr>
            <p:cNvPr id="21" name="Right Triangle 20">
              <a:extLst>
                <a:ext uri="{FF2B5EF4-FFF2-40B4-BE49-F238E27FC236}">
                  <a16:creationId xmlns:a16="http://schemas.microsoft.com/office/drawing/2014/main" id="{CB537EC1-B888-4BB3-A1F5-22F030C52022}"/>
                </a:ext>
              </a:extLst>
            </p:cNvPr>
            <p:cNvSpPr/>
            <p:nvPr/>
          </p:nvSpPr>
          <p:spPr>
            <a:xfrm rot="18775660">
              <a:off x="6091181" y="5256278"/>
              <a:ext cx="381000" cy="381000"/>
            </a:xfrm>
            <a:prstGeom prst="rtTriangl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grpSp>
        <p:nvGrpSpPr>
          <p:cNvPr id="23" name="Group 22">
            <a:extLst>
              <a:ext uri="{FF2B5EF4-FFF2-40B4-BE49-F238E27FC236}">
                <a16:creationId xmlns:a16="http://schemas.microsoft.com/office/drawing/2014/main" id="{768A379D-7550-4503-89F8-5F8A680130A6}"/>
              </a:ext>
            </a:extLst>
          </p:cNvPr>
          <p:cNvGrpSpPr/>
          <p:nvPr/>
        </p:nvGrpSpPr>
        <p:grpSpPr>
          <a:xfrm>
            <a:off x="3344097" y="2792414"/>
            <a:ext cx="1412712" cy="1188339"/>
            <a:chOff x="2179990" y="3821938"/>
            <a:chExt cx="1601074" cy="1346784"/>
          </a:xfrm>
        </p:grpSpPr>
        <p:sp>
          <p:nvSpPr>
            <p:cNvPr id="8" name="Block Arc 7">
              <a:extLst>
                <a:ext uri="{FF2B5EF4-FFF2-40B4-BE49-F238E27FC236}">
                  <a16:creationId xmlns:a16="http://schemas.microsoft.com/office/drawing/2014/main" id="{679916D5-6AE2-48EA-9EEE-5CC8F51E2BC7}"/>
                </a:ext>
              </a:extLst>
            </p:cNvPr>
            <p:cNvSpPr/>
            <p:nvPr/>
          </p:nvSpPr>
          <p:spPr>
            <a:xfrm>
              <a:off x="2179990" y="3821938"/>
              <a:ext cx="1470755" cy="1346784"/>
            </a:xfrm>
            <a:prstGeom prst="blockArc">
              <a:avLst>
                <a:gd name="adj1" fmla="val 10800000"/>
                <a:gd name="adj2" fmla="val 224913"/>
                <a:gd name="adj3" fmla="val 10409"/>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solidFill>
                  <a:schemeClr val="tx1"/>
                </a:solidFill>
              </a:endParaRPr>
            </a:p>
          </p:txBody>
        </p:sp>
        <p:sp>
          <p:nvSpPr>
            <p:cNvPr id="22" name="Right Triangle 21">
              <a:extLst>
                <a:ext uri="{FF2B5EF4-FFF2-40B4-BE49-F238E27FC236}">
                  <a16:creationId xmlns:a16="http://schemas.microsoft.com/office/drawing/2014/main" id="{00C35ED6-79E8-4AF3-B184-9365BD739579}"/>
                </a:ext>
              </a:extLst>
            </p:cNvPr>
            <p:cNvSpPr/>
            <p:nvPr/>
          </p:nvSpPr>
          <p:spPr>
            <a:xfrm rot="18775660">
              <a:off x="3400064" y="4314506"/>
              <a:ext cx="381000" cy="381000"/>
            </a:xfrm>
            <a:prstGeom prst="rtTriangl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sp>
        <p:nvSpPr>
          <p:cNvPr id="16" name="Text Placeholder 2">
            <a:extLst>
              <a:ext uri="{FF2B5EF4-FFF2-40B4-BE49-F238E27FC236}">
                <a16:creationId xmlns:a16="http://schemas.microsoft.com/office/drawing/2014/main" id="{56856063-9076-4942-8315-A26670B2E957}"/>
              </a:ext>
            </a:extLst>
          </p:cNvPr>
          <p:cNvSpPr txBox="1">
            <a:spLocks/>
          </p:cNvSpPr>
          <p:nvPr/>
        </p:nvSpPr>
        <p:spPr>
          <a:xfrm>
            <a:off x="381000" y="6457547"/>
            <a:ext cx="6477000" cy="330328"/>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lumMod val="65000"/>
                  </a:schemeClr>
                </a:solidFill>
              </a:rPr>
              <a:t>Source: Implementing partner internal monitoring data</a:t>
            </a:r>
            <a:endParaRPr lang="en-US" sz="1600" i="1" dirty="0">
              <a:solidFill>
                <a:schemeClr val="bg1">
                  <a:lumMod val="65000"/>
                </a:schemeClr>
              </a:solidFill>
            </a:endParaRPr>
          </a:p>
          <a:p>
            <a:pPr algn="ctr"/>
            <a:r>
              <a:rPr lang="en-US" sz="1400" dirty="0">
                <a:solidFill>
                  <a:schemeClr val="bg1">
                    <a:lumMod val="65000"/>
                  </a:schemeClr>
                </a:solidFill>
              </a:rPr>
              <a:t> </a:t>
            </a:r>
            <a:endParaRPr lang="en-US" sz="1800" kern="0" dirty="0">
              <a:solidFill>
                <a:schemeClr val="bg1">
                  <a:lumMod val="65000"/>
                </a:schemeClr>
              </a:solidFill>
            </a:endParaRPr>
          </a:p>
        </p:txBody>
      </p:sp>
    </p:spTree>
    <p:extLst>
      <p:ext uri="{BB962C8B-B14F-4D97-AF65-F5344CB8AC3E}">
        <p14:creationId xmlns:p14="http://schemas.microsoft.com/office/powerpoint/2010/main" val="166809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DD2731-E13C-4E1B-A225-A2B59EB424D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528" b="10158"/>
          <a:stretch/>
        </p:blipFill>
        <p:spPr>
          <a:xfrm>
            <a:off x="2205792" y="1245608"/>
            <a:ext cx="7345760" cy="5398992"/>
          </a:xfrm>
          <a:prstGeom prst="rect">
            <a:avLst/>
          </a:prstGeom>
        </p:spPr>
      </p:pic>
      <p:sp>
        <p:nvSpPr>
          <p:cNvPr id="6" name="Title 4">
            <a:extLst>
              <a:ext uri="{FF2B5EF4-FFF2-40B4-BE49-F238E27FC236}">
                <a16:creationId xmlns:a16="http://schemas.microsoft.com/office/drawing/2014/main" id="{31DE5C68-A6C7-45F1-AAEC-4E271AACF490}"/>
              </a:ext>
            </a:extLst>
          </p:cNvPr>
          <p:cNvSpPr txBox="1">
            <a:spLocks/>
          </p:cNvSpPr>
          <p:nvPr/>
        </p:nvSpPr>
        <p:spPr>
          <a:xfrm>
            <a:off x="609600" y="381001"/>
            <a:ext cx="11353800" cy="928775"/>
          </a:xfrm>
          <a:prstGeom prst="rect">
            <a:avLst/>
          </a:prstGeom>
        </p:spPr>
        <p:txBody>
          <a:bodyPr/>
          <a:lstStyle>
            <a:lvl1pPr eaLnBrk="1" hangingPunct="1">
              <a:defRPr>
                <a:latin typeface="+mj-lt"/>
                <a:ea typeface="+mj-ea"/>
                <a:cs typeface="+mj-cs"/>
              </a:defRPr>
            </a:lvl1pPr>
          </a:lstStyle>
          <a:p>
            <a:r>
              <a:rPr lang="en-US" sz="3600" b="1" kern="0" dirty="0">
                <a:solidFill>
                  <a:srgbClr val="A29CC0"/>
                </a:solidFill>
                <a:latin typeface="Century Gothic" panose="020B0502020202020204" pitchFamily="34" charset="0"/>
              </a:rPr>
              <a:t>Health Information System Strengthening Model</a:t>
            </a:r>
          </a:p>
        </p:txBody>
      </p:sp>
      <p:sp>
        <p:nvSpPr>
          <p:cNvPr id="4" name="Text Placeholder 5">
            <a:extLst>
              <a:ext uri="{FF2B5EF4-FFF2-40B4-BE49-F238E27FC236}">
                <a16:creationId xmlns:a16="http://schemas.microsoft.com/office/drawing/2014/main" id="{D938E672-2F44-43FC-81A0-28BAF5AA94E7}"/>
              </a:ext>
            </a:extLst>
          </p:cNvPr>
          <p:cNvSpPr>
            <a:spLocks noGrp="1"/>
          </p:cNvSpPr>
          <p:nvPr>
            <p:ph type="body" sz="quarter" idx="11"/>
          </p:nvPr>
        </p:nvSpPr>
        <p:spPr>
          <a:xfrm>
            <a:off x="609601" y="1002270"/>
            <a:ext cx="5849471" cy="738718"/>
          </a:xfrm>
        </p:spPr>
        <p:txBody>
          <a:bodyPr/>
          <a:lstStyle/>
          <a:p>
            <a:r>
              <a:rPr lang="en-US" sz="3530" spc="-88" dirty="0">
                <a:latin typeface="Century Gothic" panose="020B0502020202020204" pitchFamily="34" charset="0"/>
                <a:cs typeface="Gill Sans MT"/>
              </a:rPr>
              <a:t>(HISSM)</a:t>
            </a:r>
            <a:endParaRPr lang="en-ZA" sz="3530" dirty="0"/>
          </a:p>
        </p:txBody>
      </p:sp>
    </p:spTree>
    <p:extLst>
      <p:ext uri="{BB962C8B-B14F-4D97-AF65-F5344CB8AC3E}">
        <p14:creationId xmlns:p14="http://schemas.microsoft.com/office/powerpoint/2010/main" val="6982293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0B5C5-1ADE-4B07-BEA4-4823A9D38429}"/>
              </a:ext>
            </a:extLst>
          </p:cNvPr>
          <p:cNvSpPr>
            <a:spLocks noGrp="1"/>
          </p:cNvSpPr>
          <p:nvPr>
            <p:ph type="title"/>
          </p:nvPr>
        </p:nvSpPr>
        <p:spPr/>
        <p:txBody>
          <a:bodyPr/>
          <a:lstStyle/>
          <a:p>
            <a:r>
              <a:rPr lang="en-US" dirty="0"/>
              <a:t>Noteworthy progress</a:t>
            </a:r>
          </a:p>
        </p:txBody>
      </p:sp>
      <p:sp>
        <p:nvSpPr>
          <p:cNvPr id="4" name="Text Placeholder 3">
            <a:extLst>
              <a:ext uri="{FF2B5EF4-FFF2-40B4-BE49-F238E27FC236}">
                <a16:creationId xmlns:a16="http://schemas.microsoft.com/office/drawing/2014/main" id="{DF8382F2-7663-40F8-BF9F-44D086C0DA7F}"/>
              </a:ext>
            </a:extLst>
          </p:cNvPr>
          <p:cNvSpPr>
            <a:spLocks noGrp="1"/>
          </p:cNvSpPr>
          <p:nvPr>
            <p:ph type="body" sz="quarter" idx="11"/>
          </p:nvPr>
        </p:nvSpPr>
        <p:spPr>
          <a:xfrm>
            <a:off x="682436" y="962828"/>
            <a:ext cx="9355349" cy="738718"/>
          </a:xfrm>
        </p:spPr>
        <p:txBody>
          <a:bodyPr/>
          <a:lstStyle/>
          <a:p>
            <a:r>
              <a:rPr lang="en-US" dirty="0"/>
              <a:t>HIV risk assessment continuum </a:t>
            </a:r>
          </a:p>
        </p:txBody>
      </p:sp>
      <p:graphicFrame>
        <p:nvGraphicFramePr>
          <p:cNvPr id="6" name="Chart 5">
            <a:extLst>
              <a:ext uri="{FF2B5EF4-FFF2-40B4-BE49-F238E27FC236}">
                <a16:creationId xmlns:a16="http://schemas.microsoft.com/office/drawing/2014/main" id="{5DDF3BD7-6720-49C8-A3E5-A5C1D85426E0}"/>
              </a:ext>
            </a:extLst>
          </p:cNvPr>
          <p:cNvGraphicFramePr/>
          <p:nvPr>
            <p:extLst>
              <p:ext uri="{D42A27DB-BD31-4B8C-83A1-F6EECF244321}">
                <p14:modId xmlns:p14="http://schemas.microsoft.com/office/powerpoint/2010/main" val="3223618961"/>
              </p:ext>
            </p:extLst>
          </p:nvPr>
        </p:nvGraphicFramePr>
        <p:xfrm>
          <a:off x="2020479" y="2173286"/>
          <a:ext cx="8269942" cy="468471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13B41EF5-C75E-4347-A59E-AAC23012AF81}"/>
              </a:ext>
            </a:extLst>
          </p:cNvPr>
          <p:cNvSpPr txBox="1"/>
          <p:nvPr/>
        </p:nvSpPr>
        <p:spPr>
          <a:xfrm>
            <a:off x="9774186" y="3371921"/>
            <a:ext cx="2417814" cy="1070037"/>
          </a:xfrm>
          <a:prstGeom prst="rect">
            <a:avLst/>
          </a:prstGeom>
          <a:noFill/>
        </p:spPr>
        <p:txBody>
          <a:bodyPr wrap="square" rtlCol="0">
            <a:spAutoFit/>
          </a:bodyPr>
          <a:lstStyle/>
          <a:p>
            <a:pPr>
              <a:lnSpc>
                <a:spcPct val="90000"/>
              </a:lnSpc>
            </a:pPr>
            <a:r>
              <a:rPr lang="en-US" sz="1765" b="1" dirty="0">
                <a:solidFill>
                  <a:srgbClr val="1E1860"/>
                </a:solidFill>
                <a:latin typeface="Century Gothic" panose="020B0502020202020204" pitchFamily="34" charset="0"/>
              </a:rPr>
              <a:t>Linkage rate is 100% </a:t>
            </a:r>
          </a:p>
          <a:p>
            <a:pPr>
              <a:lnSpc>
                <a:spcPct val="90000"/>
              </a:lnSpc>
            </a:pPr>
            <a:r>
              <a:rPr lang="en-US" sz="1765" dirty="0">
                <a:latin typeface="Century Gothic" panose="020B0502020202020204" pitchFamily="34" charset="0"/>
              </a:rPr>
              <a:t>by leveraging test- and-treat rollout in the districts </a:t>
            </a:r>
          </a:p>
        </p:txBody>
      </p:sp>
      <p:sp>
        <p:nvSpPr>
          <p:cNvPr id="10" name="TextBox 9">
            <a:extLst>
              <a:ext uri="{FF2B5EF4-FFF2-40B4-BE49-F238E27FC236}">
                <a16:creationId xmlns:a16="http://schemas.microsoft.com/office/drawing/2014/main" id="{9CBA50D2-6F82-45E1-855A-3F719C097E0E}"/>
              </a:ext>
            </a:extLst>
          </p:cNvPr>
          <p:cNvSpPr txBox="1"/>
          <p:nvPr/>
        </p:nvSpPr>
        <p:spPr>
          <a:xfrm>
            <a:off x="681025" y="1671831"/>
            <a:ext cx="7832911" cy="418256"/>
          </a:xfrm>
          <a:prstGeom prst="rect">
            <a:avLst/>
          </a:prstGeom>
          <a:noFill/>
        </p:spPr>
        <p:txBody>
          <a:bodyPr wrap="square" rtlCol="0">
            <a:spAutoFit/>
          </a:bodyPr>
          <a:lstStyle/>
          <a:p>
            <a:r>
              <a:rPr lang="en-US" sz="2118" dirty="0">
                <a:latin typeface="Century Gothic" panose="020B0502020202020204" pitchFamily="34" charset="0"/>
              </a:rPr>
              <a:t>Summary of results from the COP17 HIV risk assessments</a:t>
            </a:r>
          </a:p>
        </p:txBody>
      </p:sp>
      <p:grpSp>
        <p:nvGrpSpPr>
          <p:cNvPr id="27" name="Group 26">
            <a:extLst>
              <a:ext uri="{FF2B5EF4-FFF2-40B4-BE49-F238E27FC236}">
                <a16:creationId xmlns:a16="http://schemas.microsoft.com/office/drawing/2014/main" id="{2DA03BCF-27F2-4EB8-BBC4-E6845C9B4E70}"/>
              </a:ext>
            </a:extLst>
          </p:cNvPr>
          <p:cNvGrpSpPr/>
          <p:nvPr/>
        </p:nvGrpSpPr>
        <p:grpSpPr>
          <a:xfrm>
            <a:off x="3414526" y="4021415"/>
            <a:ext cx="1374379" cy="1241496"/>
            <a:chOff x="4914551" y="4717157"/>
            <a:chExt cx="1557630" cy="1407029"/>
          </a:xfrm>
        </p:grpSpPr>
        <p:sp>
          <p:nvSpPr>
            <p:cNvPr id="28" name="Block Arc 27">
              <a:extLst>
                <a:ext uri="{FF2B5EF4-FFF2-40B4-BE49-F238E27FC236}">
                  <a16:creationId xmlns:a16="http://schemas.microsoft.com/office/drawing/2014/main" id="{B60BCDF6-2AE0-4487-A770-29E771FD65B4}"/>
                </a:ext>
              </a:extLst>
            </p:cNvPr>
            <p:cNvSpPr/>
            <p:nvPr/>
          </p:nvSpPr>
          <p:spPr>
            <a:xfrm>
              <a:off x="4914551" y="4717157"/>
              <a:ext cx="1438569" cy="1407029"/>
            </a:xfrm>
            <a:prstGeom prst="blockArc">
              <a:avLst>
                <a:gd name="adj1" fmla="val 10800000"/>
                <a:gd name="adj2" fmla="val 115694"/>
                <a:gd name="adj3" fmla="val 1042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solidFill>
                  <a:schemeClr val="tx1"/>
                </a:solidFill>
              </a:endParaRPr>
            </a:p>
          </p:txBody>
        </p:sp>
        <p:sp>
          <p:nvSpPr>
            <p:cNvPr id="29" name="Right Triangle 28">
              <a:extLst>
                <a:ext uri="{FF2B5EF4-FFF2-40B4-BE49-F238E27FC236}">
                  <a16:creationId xmlns:a16="http://schemas.microsoft.com/office/drawing/2014/main" id="{5275D645-0F5D-4CB4-9F9E-D4960B376B7F}"/>
                </a:ext>
              </a:extLst>
            </p:cNvPr>
            <p:cNvSpPr/>
            <p:nvPr/>
          </p:nvSpPr>
          <p:spPr>
            <a:xfrm rot="18775660">
              <a:off x="6091181" y="5256278"/>
              <a:ext cx="381000" cy="381000"/>
            </a:xfrm>
            <a:prstGeom prst="rtTriangl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grpSp>
        <p:nvGrpSpPr>
          <p:cNvPr id="30" name="Group 29">
            <a:extLst>
              <a:ext uri="{FF2B5EF4-FFF2-40B4-BE49-F238E27FC236}">
                <a16:creationId xmlns:a16="http://schemas.microsoft.com/office/drawing/2014/main" id="{66F3D159-F86B-46BE-A6AB-6AFAF3D6E999}"/>
              </a:ext>
            </a:extLst>
          </p:cNvPr>
          <p:cNvGrpSpPr/>
          <p:nvPr/>
        </p:nvGrpSpPr>
        <p:grpSpPr>
          <a:xfrm>
            <a:off x="4991727" y="4181268"/>
            <a:ext cx="1374379" cy="1241496"/>
            <a:chOff x="4914551" y="4717157"/>
            <a:chExt cx="1557630" cy="1407029"/>
          </a:xfrm>
        </p:grpSpPr>
        <p:sp>
          <p:nvSpPr>
            <p:cNvPr id="31" name="Block Arc 30">
              <a:extLst>
                <a:ext uri="{FF2B5EF4-FFF2-40B4-BE49-F238E27FC236}">
                  <a16:creationId xmlns:a16="http://schemas.microsoft.com/office/drawing/2014/main" id="{401E701B-99D7-42BE-AA85-ED70DEDD9E82}"/>
                </a:ext>
              </a:extLst>
            </p:cNvPr>
            <p:cNvSpPr/>
            <p:nvPr/>
          </p:nvSpPr>
          <p:spPr>
            <a:xfrm>
              <a:off x="4914551" y="4717157"/>
              <a:ext cx="1438569" cy="1407029"/>
            </a:xfrm>
            <a:prstGeom prst="blockArc">
              <a:avLst>
                <a:gd name="adj1" fmla="val 10800000"/>
                <a:gd name="adj2" fmla="val 115694"/>
                <a:gd name="adj3" fmla="val 1042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solidFill>
                  <a:schemeClr val="tx1"/>
                </a:solidFill>
              </a:endParaRPr>
            </a:p>
          </p:txBody>
        </p:sp>
        <p:sp>
          <p:nvSpPr>
            <p:cNvPr id="32" name="Right Triangle 31">
              <a:extLst>
                <a:ext uri="{FF2B5EF4-FFF2-40B4-BE49-F238E27FC236}">
                  <a16:creationId xmlns:a16="http://schemas.microsoft.com/office/drawing/2014/main" id="{5700008D-1010-440C-A9EE-DC208D990C45}"/>
                </a:ext>
              </a:extLst>
            </p:cNvPr>
            <p:cNvSpPr/>
            <p:nvPr/>
          </p:nvSpPr>
          <p:spPr>
            <a:xfrm rot="18775660">
              <a:off x="6091181" y="5256278"/>
              <a:ext cx="381000" cy="381000"/>
            </a:xfrm>
            <a:prstGeom prst="rtTriangl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grpSp>
        <p:nvGrpSpPr>
          <p:cNvPr id="33" name="Group 32">
            <a:extLst>
              <a:ext uri="{FF2B5EF4-FFF2-40B4-BE49-F238E27FC236}">
                <a16:creationId xmlns:a16="http://schemas.microsoft.com/office/drawing/2014/main" id="{7CA57513-3A89-4236-835B-09894C2C92F3}"/>
              </a:ext>
            </a:extLst>
          </p:cNvPr>
          <p:cNvGrpSpPr/>
          <p:nvPr/>
        </p:nvGrpSpPr>
        <p:grpSpPr>
          <a:xfrm>
            <a:off x="6586375" y="4395790"/>
            <a:ext cx="1374379" cy="1241496"/>
            <a:chOff x="4914551" y="4717157"/>
            <a:chExt cx="1557630" cy="1407029"/>
          </a:xfrm>
        </p:grpSpPr>
        <p:sp>
          <p:nvSpPr>
            <p:cNvPr id="34" name="Block Arc 33">
              <a:extLst>
                <a:ext uri="{FF2B5EF4-FFF2-40B4-BE49-F238E27FC236}">
                  <a16:creationId xmlns:a16="http://schemas.microsoft.com/office/drawing/2014/main" id="{DAD7F4EC-6C70-43E4-8725-7A1407882F5B}"/>
                </a:ext>
              </a:extLst>
            </p:cNvPr>
            <p:cNvSpPr/>
            <p:nvPr/>
          </p:nvSpPr>
          <p:spPr>
            <a:xfrm>
              <a:off x="4914551" y="4717157"/>
              <a:ext cx="1438569" cy="1407029"/>
            </a:xfrm>
            <a:prstGeom prst="blockArc">
              <a:avLst>
                <a:gd name="adj1" fmla="val 10800000"/>
                <a:gd name="adj2" fmla="val 115694"/>
                <a:gd name="adj3" fmla="val 1042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solidFill>
                  <a:schemeClr val="tx1"/>
                </a:solidFill>
              </a:endParaRPr>
            </a:p>
          </p:txBody>
        </p:sp>
        <p:sp>
          <p:nvSpPr>
            <p:cNvPr id="35" name="Right Triangle 34">
              <a:extLst>
                <a:ext uri="{FF2B5EF4-FFF2-40B4-BE49-F238E27FC236}">
                  <a16:creationId xmlns:a16="http://schemas.microsoft.com/office/drawing/2014/main" id="{39D21331-3E4D-494A-8772-8C49D4F7AC21}"/>
                </a:ext>
              </a:extLst>
            </p:cNvPr>
            <p:cNvSpPr/>
            <p:nvPr/>
          </p:nvSpPr>
          <p:spPr>
            <a:xfrm rot="18775660">
              <a:off x="6091181" y="5256278"/>
              <a:ext cx="381000" cy="381000"/>
            </a:xfrm>
            <a:prstGeom prst="rtTriangl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grpSp>
        <p:nvGrpSpPr>
          <p:cNvPr id="36" name="Group 35">
            <a:extLst>
              <a:ext uri="{FF2B5EF4-FFF2-40B4-BE49-F238E27FC236}">
                <a16:creationId xmlns:a16="http://schemas.microsoft.com/office/drawing/2014/main" id="{438ADF8F-961C-48B3-BA8F-1AEA32AFDA84}"/>
              </a:ext>
            </a:extLst>
          </p:cNvPr>
          <p:cNvGrpSpPr/>
          <p:nvPr/>
        </p:nvGrpSpPr>
        <p:grpSpPr>
          <a:xfrm>
            <a:off x="8155246" y="4432993"/>
            <a:ext cx="1374379" cy="1241496"/>
            <a:chOff x="4914551" y="4717157"/>
            <a:chExt cx="1557630" cy="1407029"/>
          </a:xfrm>
        </p:grpSpPr>
        <p:sp>
          <p:nvSpPr>
            <p:cNvPr id="37" name="Block Arc 36">
              <a:extLst>
                <a:ext uri="{FF2B5EF4-FFF2-40B4-BE49-F238E27FC236}">
                  <a16:creationId xmlns:a16="http://schemas.microsoft.com/office/drawing/2014/main" id="{526C68AE-C22A-475D-B88F-EEF0AE750A7D}"/>
                </a:ext>
              </a:extLst>
            </p:cNvPr>
            <p:cNvSpPr/>
            <p:nvPr/>
          </p:nvSpPr>
          <p:spPr>
            <a:xfrm>
              <a:off x="4914551" y="4717157"/>
              <a:ext cx="1438569" cy="1407029"/>
            </a:xfrm>
            <a:prstGeom prst="blockArc">
              <a:avLst>
                <a:gd name="adj1" fmla="val 10800000"/>
                <a:gd name="adj2" fmla="val 115694"/>
                <a:gd name="adj3" fmla="val 1042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solidFill>
                  <a:schemeClr val="tx1"/>
                </a:solidFill>
              </a:endParaRPr>
            </a:p>
          </p:txBody>
        </p:sp>
        <p:sp>
          <p:nvSpPr>
            <p:cNvPr id="38" name="Right Triangle 37">
              <a:extLst>
                <a:ext uri="{FF2B5EF4-FFF2-40B4-BE49-F238E27FC236}">
                  <a16:creationId xmlns:a16="http://schemas.microsoft.com/office/drawing/2014/main" id="{A7521EA5-27E8-4539-B536-CEC612E32A9F}"/>
                </a:ext>
              </a:extLst>
            </p:cNvPr>
            <p:cNvSpPr/>
            <p:nvPr/>
          </p:nvSpPr>
          <p:spPr>
            <a:xfrm rot="18775660">
              <a:off x="6091181" y="5256278"/>
              <a:ext cx="381000" cy="381000"/>
            </a:xfrm>
            <a:prstGeom prst="rtTriangl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grpSp>
        <p:nvGrpSpPr>
          <p:cNvPr id="3" name="Group 2">
            <a:extLst>
              <a:ext uri="{FF2B5EF4-FFF2-40B4-BE49-F238E27FC236}">
                <a16:creationId xmlns:a16="http://schemas.microsoft.com/office/drawing/2014/main" id="{4D3CF862-DC3D-4FA1-B063-7F6646BC0BB6}"/>
              </a:ext>
            </a:extLst>
          </p:cNvPr>
          <p:cNvGrpSpPr/>
          <p:nvPr/>
        </p:nvGrpSpPr>
        <p:grpSpPr>
          <a:xfrm>
            <a:off x="3532152" y="2398099"/>
            <a:ext cx="6811526" cy="1097223"/>
            <a:chOff x="3378164" y="2309106"/>
            <a:chExt cx="6811526" cy="1097223"/>
          </a:xfrm>
        </p:grpSpPr>
        <p:sp>
          <p:nvSpPr>
            <p:cNvPr id="8" name="TextBox 7">
              <a:extLst>
                <a:ext uri="{FF2B5EF4-FFF2-40B4-BE49-F238E27FC236}">
                  <a16:creationId xmlns:a16="http://schemas.microsoft.com/office/drawing/2014/main" id="{7B43DF55-A005-4826-B9D8-2C971D9C60CC}"/>
                </a:ext>
              </a:extLst>
            </p:cNvPr>
            <p:cNvSpPr txBox="1"/>
            <p:nvPr/>
          </p:nvSpPr>
          <p:spPr>
            <a:xfrm>
              <a:off x="4264587" y="2309106"/>
              <a:ext cx="5925103" cy="1097223"/>
            </a:xfrm>
            <a:prstGeom prst="rect">
              <a:avLst/>
            </a:prstGeom>
            <a:noFill/>
          </p:spPr>
          <p:txBody>
            <a:bodyPr wrap="square" rtlCol="0">
              <a:spAutoFit/>
            </a:bodyPr>
            <a:lstStyle/>
            <a:p>
              <a:r>
                <a:rPr lang="en-US" sz="1765" b="1" dirty="0">
                  <a:solidFill>
                    <a:srgbClr val="1E1860"/>
                  </a:solidFill>
                  <a:latin typeface="Century Gothic" panose="020B0502020202020204" pitchFamily="34" charset="0"/>
                </a:rPr>
                <a:t>Referral completion is 76% </a:t>
              </a:r>
            </a:p>
            <a:p>
              <a:pPr>
                <a:lnSpc>
                  <a:spcPct val="90000"/>
                </a:lnSpc>
              </a:pPr>
              <a:r>
                <a:rPr lang="en-US" sz="1765" dirty="0">
                  <a:latin typeface="Century Gothic" panose="020B0502020202020204" pitchFamily="34" charset="0"/>
                </a:rPr>
                <a:t>Project maximizing electronic referral tracking: caregivers unwilling to get an HIV test for their children receiving disclosure counseling</a:t>
              </a:r>
            </a:p>
          </p:txBody>
        </p:sp>
        <p:pic>
          <p:nvPicPr>
            <p:cNvPr id="46" name="Picture 45" descr="A picture containing weapon&#10;&#10;Description automatically generated">
              <a:extLst>
                <a:ext uri="{FF2B5EF4-FFF2-40B4-BE49-F238E27FC236}">
                  <a16:creationId xmlns:a16="http://schemas.microsoft.com/office/drawing/2014/main" id="{B6005F93-6942-411B-898D-585B45D5B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78164" y="2400795"/>
              <a:ext cx="860238" cy="754544"/>
            </a:xfrm>
            <a:prstGeom prst="rect">
              <a:avLst/>
            </a:prstGeom>
          </p:spPr>
        </p:pic>
      </p:grpSp>
      <p:sp>
        <p:nvSpPr>
          <p:cNvPr id="23" name="Text Placeholder 2">
            <a:extLst>
              <a:ext uri="{FF2B5EF4-FFF2-40B4-BE49-F238E27FC236}">
                <a16:creationId xmlns:a16="http://schemas.microsoft.com/office/drawing/2014/main" id="{571BEFA2-ED2D-40D2-8261-4EE5A2B146FC}"/>
              </a:ext>
            </a:extLst>
          </p:cNvPr>
          <p:cNvSpPr txBox="1">
            <a:spLocks/>
          </p:cNvSpPr>
          <p:nvPr/>
        </p:nvSpPr>
        <p:spPr>
          <a:xfrm>
            <a:off x="171451" y="5173919"/>
            <a:ext cx="1603680" cy="1613956"/>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lumMod val="65000"/>
                  </a:schemeClr>
                </a:solidFill>
              </a:rPr>
              <a:t>Source: Implementing partner internal monitoring data</a:t>
            </a:r>
            <a:endParaRPr lang="en-US" sz="1600" i="1" dirty="0">
              <a:solidFill>
                <a:schemeClr val="bg1">
                  <a:lumMod val="65000"/>
                </a:schemeClr>
              </a:solidFill>
            </a:endParaRPr>
          </a:p>
          <a:p>
            <a:pPr algn="ctr"/>
            <a:r>
              <a:rPr lang="en-US" sz="1400" dirty="0">
                <a:solidFill>
                  <a:schemeClr val="bg1">
                    <a:lumMod val="65000"/>
                  </a:schemeClr>
                </a:solidFill>
              </a:rPr>
              <a:t> </a:t>
            </a:r>
            <a:endParaRPr lang="en-US" sz="1800" kern="0" dirty="0">
              <a:solidFill>
                <a:schemeClr val="bg1">
                  <a:lumMod val="65000"/>
                </a:schemeClr>
              </a:solidFill>
            </a:endParaRPr>
          </a:p>
        </p:txBody>
      </p:sp>
    </p:spTree>
    <p:extLst>
      <p:ext uri="{BB962C8B-B14F-4D97-AF65-F5344CB8AC3E}">
        <p14:creationId xmlns:p14="http://schemas.microsoft.com/office/powerpoint/2010/main" val="396076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606A16-1DB7-47DE-AFE7-3015ED951DF4}"/>
              </a:ext>
            </a:extLst>
          </p:cNvPr>
          <p:cNvSpPr/>
          <p:nvPr/>
        </p:nvSpPr>
        <p:spPr>
          <a:xfrm>
            <a:off x="1961029" y="1701547"/>
            <a:ext cx="8269942" cy="48327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1">
            <a:extLst>
              <a:ext uri="{FF2B5EF4-FFF2-40B4-BE49-F238E27FC236}">
                <a16:creationId xmlns:a16="http://schemas.microsoft.com/office/drawing/2014/main" id="{72A71403-B88D-4C33-901E-7B482CA71465}"/>
              </a:ext>
            </a:extLst>
          </p:cNvPr>
          <p:cNvSpPr>
            <a:spLocks noGrp="1"/>
          </p:cNvSpPr>
          <p:nvPr>
            <p:ph type="title"/>
          </p:nvPr>
        </p:nvSpPr>
        <p:spPr/>
        <p:txBody>
          <a:bodyPr/>
          <a:lstStyle/>
          <a:p>
            <a:r>
              <a:rPr lang="en-US" dirty="0"/>
              <a:t>Noteworthy progress</a:t>
            </a:r>
          </a:p>
        </p:txBody>
      </p:sp>
      <p:sp>
        <p:nvSpPr>
          <p:cNvPr id="4" name="Text Placeholder 3">
            <a:extLst>
              <a:ext uri="{FF2B5EF4-FFF2-40B4-BE49-F238E27FC236}">
                <a16:creationId xmlns:a16="http://schemas.microsoft.com/office/drawing/2014/main" id="{D6024B59-BE0F-4C92-AB4C-62C65CA2AF93}"/>
              </a:ext>
            </a:extLst>
          </p:cNvPr>
          <p:cNvSpPr>
            <a:spLocks noGrp="1"/>
          </p:cNvSpPr>
          <p:nvPr>
            <p:ph type="body" sz="quarter" idx="11"/>
          </p:nvPr>
        </p:nvSpPr>
        <p:spPr>
          <a:xfrm>
            <a:off x="682435" y="1009372"/>
            <a:ext cx="8581020" cy="738718"/>
          </a:xfrm>
        </p:spPr>
        <p:txBody>
          <a:bodyPr/>
          <a:lstStyle/>
          <a:p>
            <a:r>
              <a:rPr lang="en-US" dirty="0"/>
              <a:t>Performance report for regions</a:t>
            </a:r>
          </a:p>
        </p:txBody>
      </p:sp>
      <p:graphicFrame>
        <p:nvGraphicFramePr>
          <p:cNvPr id="6" name="Chart 5">
            <a:extLst>
              <a:ext uri="{FF2B5EF4-FFF2-40B4-BE49-F238E27FC236}">
                <a16:creationId xmlns:a16="http://schemas.microsoft.com/office/drawing/2014/main" id="{575CAC5A-51EB-4DC3-B95E-06688EC89AC5}"/>
              </a:ext>
            </a:extLst>
          </p:cNvPr>
          <p:cNvGraphicFramePr/>
          <p:nvPr/>
        </p:nvGraphicFramePr>
        <p:xfrm>
          <a:off x="2028266" y="2533350"/>
          <a:ext cx="8135471" cy="404579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1BC6B9AC-40E2-4ADC-B5CC-56DB818E2553}"/>
              </a:ext>
            </a:extLst>
          </p:cNvPr>
          <p:cNvSpPr txBox="1"/>
          <p:nvPr/>
        </p:nvSpPr>
        <p:spPr>
          <a:xfrm>
            <a:off x="2297208" y="1821708"/>
            <a:ext cx="7832911" cy="744178"/>
          </a:xfrm>
          <a:prstGeom prst="rect">
            <a:avLst/>
          </a:prstGeom>
          <a:noFill/>
        </p:spPr>
        <p:txBody>
          <a:bodyPr wrap="square" rtlCol="0">
            <a:spAutoFit/>
          </a:bodyPr>
          <a:lstStyle/>
          <a:p>
            <a:r>
              <a:rPr lang="en-US" sz="2118" dirty="0">
                <a:latin typeface="Century Gothic" panose="020B0502020202020204" pitchFamily="34" charset="0"/>
              </a:rPr>
              <a:t>Proportion of children with known versus unknown HIV status, by region </a:t>
            </a:r>
          </a:p>
        </p:txBody>
      </p:sp>
      <p:sp>
        <p:nvSpPr>
          <p:cNvPr id="8" name="TextBox 7">
            <a:extLst>
              <a:ext uri="{FF2B5EF4-FFF2-40B4-BE49-F238E27FC236}">
                <a16:creationId xmlns:a16="http://schemas.microsoft.com/office/drawing/2014/main" id="{4F39B485-C78E-473F-ADCE-148E6F04B7FA}"/>
              </a:ext>
            </a:extLst>
          </p:cNvPr>
          <p:cNvSpPr txBox="1"/>
          <p:nvPr/>
        </p:nvSpPr>
        <p:spPr>
          <a:xfrm>
            <a:off x="128589" y="5255705"/>
            <a:ext cx="1585954" cy="1323439"/>
          </a:xfrm>
          <a:prstGeom prst="rect">
            <a:avLst/>
          </a:prstGeom>
          <a:noFill/>
        </p:spPr>
        <p:txBody>
          <a:bodyPr wrap="square" rtlCol="0">
            <a:spAutoFit/>
          </a:bodyPr>
          <a:lstStyle/>
          <a:p>
            <a:r>
              <a:rPr lang="en-US" sz="1600" dirty="0">
                <a:latin typeface="Century Gothic" panose="020B0502020202020204" pitchFamily="34" charset="0"/>
              </a:rPr>
              <a:t>Names of districts have been replaced with numbers 1−8 </a:t>
            </a:r>
          </a:p>
        </p:txBody>
      </p:sp>
      <p:sp>
        <p:nvSpPr>
          <p:cNvPr id="10" name="Text Placeholder 2">
            <a:extLst>
              <a:ext uri="{FF2B5EF4-FFF2-40B4-BE49-F238E27FC236}">
                <a16:creationId xmlns:a16="http://schemas.microsoft.com/office/drawing/2014/main" id="{F95DC9C1-5D4A-46AF-B9EE-18596AD9A8E4}"/>
              </a:ext>
            </a:extLst>
          </p:cNvPr>
          <p:cNvSpPr txBox="1">
            <a:spLocks/>
          </p:cNvSpPr>
          <p:nvPr/>
        </p:nvSpPr>
        <p:spPr>
          <a:xfrm>
            <a:off x="128589" y="3495955"/>
            <a:ext cx="1585954" cy="1613956"/>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lumMod val="65000"/>
                  </a:schemeClr>
                </a:solidFill>
              </a:rPr>
              <a:t>Source: Implementing partner internal monitoring data</a:t>
            </a:r>
            <a:endParaRPr lang="en-US" sz="1600" i="1" dirty="0">
              <a:solidFill>
                <a:schemeClr val="bg1">
                  <a:lumMod val="65000"/>
                </a:schemeClr>
              </a:solidFill>
            </a:endParaRPr>
          </a:p>
          <a:p>
            <a:pPr algn="ctr"/>
            <a:r>
              <a:rPr lang="en-US" sz="1400" dirty="0">
                <a:solidFill>
                  <a:schemeClr val="bg1">
                    <a:lumMod val="65000"/>
                  </a:schemeClr>
                </a:solidFill>
              </a:rPr>
              <a:t> </a:t>
            </a:r>
            <a:endParaRPr lang="en-US" sz="1800" kern="0" dirty="0">
              <a:solidFill>
                <a:schemeClr val="bg1">
                  <a:lumMod val="65000"/>
                </a:schemeClr>
              </a:solidFill>
            </a:endParaRPr>
          </a:p>
        </p:txBody>
      </p:sp>
    </p:spTree>
    <p:extLst>
      <p:ext uri="{BB962C8B-B14F-4D97-AF65-F5344CB8AC3E}">
        <p14:creationId xmlns:p14="http://schemas.microsoft.com/office/powerpoint/2010/main" val="13467288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EC7594-E76E-4496-AB83-66EBD846AB32}"/>
              </a:ext>
            </a:extLst>
          </p:cNvPr>
          <p:cNvSpPr/>
          <p:nvPr/>
        </p:nvSpPr>
        <p:spPr>
          <a:xfrm>
            <a:off x="838201" y="1766712"/>
            <a:ext cx="9392770" cy="474429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aphicFrame>
        <p:nvGraphicFramePr>
          <p:cNvPr id="6" name="Chart 5">
            <a:extLst>
              <a:ext uri="{FF2B5EF4-FFF2-40B4-BE49-F238E27FC236}">
                <a16:creationId xmlns:a16="http://schemas.microsoft.com/office/drawing/2014/main" id="{E1FAEFC3-88B3-4D16-A740-71467CF2B0F3}"/>
              </a:ext>
            </a:extLst>
          </p:cNvPr>
          <p:cNvGraphicFramePr/>
          <p:nvPr>
            <p:extLst>
              <p:ext uri="{D42A27DB-BD31-4B8C-83A1-F6EECF244321}">
                <p14:modId xmlns:p14="http://schemas.microsoft.com/office/powerpoint/2010/main" val="3356419521"/>
              </p:ext>
            </p:extLst>
          </p:nvPr>
        </p:nvGraphicFramePr>
        <p:xfrm>
          <a:off x="838201" y="1681962"/>
          <a:ext cx="9189719" cy="51760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BE3AD3E-8355-4DF5-90B0-EDA9E25395DA}"/>
              </a:ext>
            </a:extLst>
          </p:cNvPr>
          <p:cNvSpPr>
            <a:spLocks noGrp="1"/>
          </p:cNvSpPr>
          <p:nvPr>
            <p:ph type="title"/>
          </p:nvPr>
        </p:nvSpPr>
        <p:spPr/>
        <p:txBody>
          <a:bodyPr/>
          <a:lstStyle/>
          <a:p>
            <a:r>
              <a:rPr lang="en-US" dirty="0"/>
              <a:t>Noteworthy progress</a:t>
            </a:r>
          </a:p>
        </p:txBody>
      </p:sp>
      <p:sp>
        <p:nvSpPr>
          <p:cNvPr id="4" name="Text Placeholder 3">
            <a:extLst>
              <a:ext uri="{FF2B5EF4-FFF2-40B4-BE49-F238E27FC236}">
                <a16:creationId xmlns:a16="http://schemas.microsoft.com/office/drawing/2014/main" id="{6C4FB121-8981-4160-9C88-FFF23026F296}"/>
              </a:ext>
            </a:extLst>
          </p:cNvPr>
          <p:cNvSpPr>
            <a:spLocks noGrp="1"/>
          </p:cNvSpPr>
          <p:nvPr>
            <p:ph type="body" sz="quarter" idx="11"/>
          </p:nvPr>
        </p:nvSpPr>
        <p:spPr>
          <a:xfrm>
            <a:off x="682436" y="970155"/>
            <a:ext cx="5849471" cy="738718"/>
          </a:xfrm>
        </p:spPr>
        <p:txBody>
          <a:bodyPr/>
          <a:lstStyle/>
          <a:p>
            <a:r>
              <a:rPr lang="en-US" dirty="0"/>
              <a:t>HIV care continuum</a:t>
            </a:r>
          </a:p>
        </p:txBody>
      </p:sp>
      <p:sp>
        <p:nvSpPr>
          <p:cNvPr id="7" name="TextBox 6">
            <a:extLst>
              <a:ext uri="{FF2B5EF4-FFF2-40B4-BE49-F238E27FC236}">
                <a16:creationId xmlns:a16="http://schemas.microsoft.com/office/drawing/2014/main" id="{A9C0A70B-B815-4173-A98F-12E9C9C7E6BF}"/>
              </a:ext>
            </a:extLst>
          </p:cNvPr>
          <p:cNvSpPr txBox="1"/>
          <p:nvPr/>
        </p:nvSpPr>
        <p:spPr>
          <a:xfrm>
            <a:off x="4389259" y="1870496"/>
            <a:ext cx="1890518" cy="1314142"/>
          </a:xfrm>
          <a:prstGeom prst="rect">
            <a:avLst/>
          </a:prstGeom>
          <a:noFill/>
        </p:spPr>
        <p:txBody>
          <a:bodyPr wrap="square" rtlCol="0">
            <a:spAutoFit/>
          </a:bodyPr>
          <a:lstStyle/>
          <a:p>
            <a:r>
              <a:rPr lang="en-US" sz="1588" dirty="0">
                <a:latin typeface="Century Gothic" panose="020B0502020202020204" pitchFamily="34" charset="0"/>
              </a:rPr>
              <a:t>100% HIV-positive enrolled in program have been linked to ART</a:t>
            </a:r>
          </a:p>
        </p:txBody>
      </p:sp>
      <p:sp>
        <p:nvSpPr>
          <p:cNvPr id="8" name="TextBox 7">
            <a:extLst>
              <a:ext uri="{FF2B5EF4-FFF2-40B4-BE49-F238E27FC236}">
                <a16:creationId xmlns:a16="http://schemas.microsoft.com/office/drawing/2014/main" id="{A37FC405-6A32-48CF-965D-E99D57F5866E}"/>
              </a:ext>
            </a:extLst>
          </p:cNvPr>
          <p:cNvSpPr txBox="1"/>
          <p:nvPr/>
        </p:nvSpPr>
        <p:spPr>
          <a:xfrm>
            <a:off x="6509870" y="2485258"/>
            <a:ext cx="1703285" cy="1069780"/>
          </a:xfrm>
          <a:prstGeom prst="rect">
            <a:avLst/>
          </a:prstGeom>
          <a:noFill/>
        </p:spPr>
        <p:txBody>
          <a:bodyPr wrap="square" rtlCol="0">
            <a:spAutoFit/>
          </a:bodyPr>
          <a:lstStyle/>
          <a:p>
            <a:r>
              <a:rPr lang="en-US" sz="1588" dirty="0">
                <a:latin typeface="Century Gothic" panose="020B0502020202020204" pitchFamily="34" charset="0"/>
              </a:rPr>
              <a:t>47% of those on ART have a documented viral load test</a:t>
            </a:r>
          </a:p>
        </p:txBody>
      </p:sp>
      <p:sp>
        <p:nvSpPr>
          <p:cNvPr id="9" name="TextBox 8">
            <a:extLst>
              <a:ext uri="{FF2B5EF4-FFF2-40B4-BE49-F238E27FC236}">
                <a16:creationId xmlns:a16="http://schemas.microsoft.com/office/drawing/2014/main" id="{54514DDB-8FB2-4B04-B91C-EF6643018D9D}"/>
              </a:ext>
            </a:extLst>
          </p:cNvPr>
          <p:cNvSpPr txBox="1"/>
          <p:nvPr/>
        </p:nvSpPr>
        <p:spPr>
          <a:xfrm>
            <a:off x="8458340" y="2824715"/>
            <a:ext cx="1569580" cy="1069780"/>
          </a:xfrm>
          <a:prstGeom prst="rect">
            <a:avLst/>
          </a:prstGeom>
          <a:noFill/>
        </p:spPr>
        <p:txBody>
          <a:bodyPr wrap="square" rtlCol="0">
            <a:spAutoFit/>
          </a:bodyPr>
          <a:lstStyle/>
          <a:p>
            <a:r>
              <a:rPr lang="en-US" sz="1588" dirty="0">
                <a:latin typeface="Century Gothic" panose="020B0502020202020204" pitchFamily="34" charset="0"/>
              </a:rPr>
              <a:t>24% of those on ART are virally suppressed</a:t>
            </a:r>
          </a:p>
        </p:txBody>
      </p:sp>
      <p:sp>
        <p:nvSpPr>
          <p:cNvPr id="10" name="TextBox 9">
            <a:extLst>
              <a:ext uri="{FF2B5EF4-FFF2-40B4-BE49-F238E27FC236}">
                <a16:creationId xmlns:a16="http://schemas.microsoft.com/office/drawing/2014/main" id="{D5297020-791A-4029-846C-1D08312F50D9}"/>
              </a:ext>
            </a:extLst>
          </p:cNvPr>
          <p:cNvSpPr txBox="1"/>
          <p:nvPr/>
        </p:nvSpPr>
        <p:spPr>
          <a:xfrm>
            <a:off x="9581464" y="3390085"/>
            <a:ext cx="542967" cy="646331"/>
          </a:xfrm>
          <a:prstGeom prst="rect">
            <a:avLst/>
          </a:prstGeom>
          <a:noFill/>
        </p:spPr>
        <p:txBody>
          <a:bodyPr wrap="square" rtlCol="0">
            <a:spAutoFit/>
          </a:bodyPr>
          <a:lstStyle/>
          <a:p>
            <a:r>
              <a:rPr lang="en-US" sz="3600" dirty="0">
                <a:solidFill>
                  <a:schemeClr val="accent6">
                    <a:lumMod val="75000"/>
                  </a:schemeClr>
                </a:solidFill>
                <a:latin typeface="Century Gothic" panose="020B0502020202020204" pitchFamily="34" charset="0"/>
              </a:rPr>
              <a:t>?</a:t>
            </a:r>
          </a:p>
        </p:txBody>
      </p:sp>
      <p:sp>
        <p:nvSpPr>
          <p:cNvPr id="11" name="Text Placeholder 2">
            <a:extLst>
              <a:ext uri="{FF2B5EF4-FFF2-40B4-BE49-F238E27FC236}">
                <a16:creationId xmlns:a16="http://schemas.microsoft.com/office/drawing/2014/main" id="{5E886DE4-8888-4883-A958-9629C83E8C47}"/>
              </a:ext>
            </a:extLst>
          </p:cNvPr>
          <p:cNvSpPr txBox="1">
            <a:spLocks/>
          </p:cNvSpPr>
          <p:nvPr/>
        </p:nvSpPr>
        <p:spPr>
          <a:xfrm>
            <a:off x="10383377" y="5044440"/>
            <a:ext cx="1603836" cy="1766349"/>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600" dirty="0">
                <a:solidFill>
                  <a:schemeClr val="bg1">
                    <a:lumMod val="65000"/>
                  </a:schemeClr>
                </a:solidFill>
              </a:rPr>
              <a:t>Source: Implementing partner internal monitoring data</a:t>
            </a:r>
            <a:endParaRPr lang="en-US" sz="1600" i="1" dirty="0">
              <a:solidFill>
                <a:schemeClr val="bg1">
                  <a:lumMod val="65000"/>
                </a:schemeClr>
              </a:solidFill>
            </a:endParaRPr>
          </a:p>
          <a:p>
            <a:pPr algn="ctr"/>
            <a:r>
              <a:rPr lang="en-US" sz="1400" dirty="0">
                <a:solidFill>
                  <a:schemeClr val="bg1">
                    <a:lumMod val="65000"/>
                  </a:schemeClr>
                </a:solidFill>
              </a:rPr>
              <a:t> </a:t>
            </a:r>
            <a:endParaRPr lang="en-US" sz="1800" kern="0" dirty="0">
              <a:solidFill>
                <a:schemeClr val="bg1">
                  <a:lumMod val="65000"/>
                </a:schemeClr>
              </a:solidFill>
            </a:endParaRPr>
          </a:p>
        </p:txBody>
      </p:sp>
    </p:spTree>
    <p:extLst>
      <p:ext uri="{BB962C8B-B14F-4D97-AF65-F5344CB8AC3E}">
        <p14:creationId xmlns:p14="http://schemas.microsoft.com/office/powerpoint/2010/main" val="154008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A9B34-867F-4445-AFBE-A2250216B81A}"/>
              </a:ext>
            </a:extLst>
          </p:cNvPr>
          <p:cNvSpPr>
            <a:spLocks noGrp="1"/>
          </p:cNvSpPr>
          <p:nvPr>
            <p:ph type="title"/>
          </p:nvPr>
        </p:nvSpPr>
        <p:spPr/>
        <p:txBody>
          <a:bodyPr/>
          <a:lstStyle/>
          <a:p>
            <a:r>
              <a:rPr lang="en-US" dirty="0"/>
              <a:t>Perspectives</a:t>
            </a:r>
          </a:p>
        </p:txBody>
      </p:sp>
      <p:sp>
        <p:nvSpPr>
          <p:cNvPr id="3" name="Text Placeholder 2">
            <a:extLst>
              <a:ext uri="{FF2B5EF4-FFF2-40B4-BE49-F238E27FC236}">
                <a16:creationId xmlns:a16="http://schemas.microsoft.com/office/drawing/2014/main" id="{241C3119-6CC9-4F3A-B6E4-B00F80DCC7FE}"/>
              </a:ext>
            </a:extLst>
          </p:cNvPr>
          <p:cNvSpPr>
            <a:spLocks noGrp="1"/>
          </p:cNvSpPr>
          <p:nvPr>
            <p:ph type="body" sz="quarter" idx="10"/>
          </p:nvPr>
        </p:nvSpPr>
        <p:spPr>
          <a:xfrm>
            <a:off x="683780" y="1752999"/>
            <a:ext cx="10571820" cy="4920695"/>
          </a:xfrm>
        </p:spPr>
        <p:txBody>
          <a:bodyPr/>
          <a:lstStyle/>
          <a:p>
            <a:pPr marL="306778" indent="-306778">
              <a:spcAft>
                <a:spcPts val="1059"/>
              </a:spcAft>
              <a:buClr>
                <a:srgbClr val="60A19B"/>
              </a:buClr>
              <a:buSzPct val="80000"/>
              <a:buFont typeface="Arial" panose="020B0604020202020204" pitchFamily="34" charset="0"/>
              <a:buChar char="•"/>
            </a:pPr>
            <a:r>
              <a:rPr lang="en-US" sz="2400" dirty="0"/>
              <a:t>Leveraging RHIS data through simple and compelling visualizations has yielded programmatic innovations.</a:t>
            </a:r>
          </a:p>
          <a:p>
            <a:pPr marL="306778" indent="-306778">
              <a:spcAft>
                <a:spcPts val="1059"/>
              </a:spcAft>
              <a:buClr>
                <a:srgbClr val="60A19B"/>
              </a:buClr>
              <a:buSzPct val="80000"/>
              <a:buFont typeface="Arial" panose="020B0604020202020204" pitchFamily="34" charset="0"/>
              <a:buChar char="•"/>
            </a:pPr>
            <a:r>
              <a:rPr lang="en-US" sz="2400" dirty="0"/>
              <a:t>Enhanced use of data for decision making improves the linkage of vulnerable children to HIV testing services.</a:t>
            </a:r>
          </a:p>
          <a:p>
            <a:pPr marL="306778" indent="-306778">
              <a:spcAft>
                <a:spcPts val="1059"/>
              </a:spcAft>
              <a:buClr>
                <a:srgbClr val="60A19B"/>
              </a:buClr>
              <a:buSzPct val="80000"/>
              <a:buFont typeface="Arial" panose="020B0604020202020204" pitchFamily="34" charset="0"/>
              <a:buChar char="•"/>
            </a:pPr>
            <a:r>
              <a:rPr lang="en-US" sz="2400" dirty="0"/>
              <a:t>Performance improves when expectations are clear, and calculations standardized.</a:t>
            </a:r>
          </a:p>
          <a:p>
            <a:pPr marL="306778" indent="-306778">
              <a:spcAft>
                <a:spcPts val="1059"/>
              </a:spcAft>
              <a:buClr>
                <a:srgbClr val="60A19B"/>
              </a:buClr>
              <a:buSzPct val="80000"/>
              <a:buFont typeface="Arial" panose="020B0604020202020204" pitchFamily="34" charset="0"/>
              <a:buChar char="•"/>
            </a:pPr>
            <a:r>
              <a:rPr lang="en-US" sz="2400" dirty="0"/>
              <a:t>Regular, transparent feedback using RHIS data is a powerful mechanism for improving performance.</a:t>
            </a:r>
          </a:p>
        </p:txBody>
      </p:sp>
    </p:spTree>
    <p:extLst>
      <p:ext uri="{BB962C8B-B14F-4D97-AF65-F5344CB8AC3E}">
        <p14:creationId xmlns:p14="http://schemas.microsoft.com/office/powerpoint/2010/main" val="2103741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B6A4AB-F0F6-4297-BCE3-1E041ECFD1CC}"/>
              </a:ext>
            </a:extLst>
          </p:cNvPr>
          <p:cNvSpPr/>
          <p:nvPr/>
        </p:nvSpPr>
        <p:spPr>
          <a:xfrm>
            <a:off x="3174" y="3331612"/>
            <a:ext cx="12188826" cy="3583599"/>
          </a:xfrm>
          <a:prstGeom prst="rect">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3" name="Rectangle 2">
            <a:extLst>
              <a:ext uri="{FF2B5EF4-FFF2-40B4-BE49-F238E27FC236}">
                <a16:creationId xmlns:a16="http://schemas.microsoft.com/office/drawing/2014/main" id="{A7E3E14A-BA4C-475E-BA39-AB9E88087B54}"/>
              </a:ext>
            </a:extLst>
          </p:cNvPr>
          <p:cNvSpPr/>
          <p:nvPr/>
        </p:nvSpPr>
        <p:spPr>
          <a:xfrm>
            <a:off x="0" y="-121919"/>
            <a:ext cx="12188825" cy="3668582"/>
          </a:xfrm>
          <a:prstGeom prst="rect">
            <a:avLst/>
          </a:prstGeom>
          <a:solidFill>
            <a:srgbClr val="2B1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4" name="Oval 3">
            <a:extLst>
              <a:ext uri="{FF2B5EF4-FFF2-40B4-BE49-F238E27FC236}">
                <a16:creationId xmlns:a16="http://schemas.microsoft.com/office/drawing/2014/main" id="{56DFF4B9-66C4-46DE-84B7-066FA9B11628}"/>
              </a:ext>
            </a:extLst>
          </p:cNvPr>
          <p:cNvSpPr/>
          <p:nvPr/>
        </p:nvSpPr>
        <p:spPr>
          <a:xfrm>
            <a:off x="6632294" y="1287192"/>
            <a:ext cx="1949824" cy="2007338"/>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5" name="Oval 4">
            <a:extLst>
              <a:ext uri="{FF2B5EF4-FFF2-40B4-BE49-F238E27FC236}">
                <a16:creationId xmlns:a16="http://schemas.microsoft.com/office/drawing/2014/main" id="{0B0D02B6-9572-43BF-B823-04C239751415}"/>
              </a:ext>
            </a:extLst>
          </p:cNvPr>
          <p:cNvSpPr/>
          <p:nvPr/>
        </p:nvSpPr>
        <p:spPr>
          <a:xfrm>
            <a:off x="8551022" y="990128"/>
            <a:ext cx="1143000" cy="1176715"/>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6" name="object 8">
            <a:extLst>
              <a:ext uri="{FF2B5EF4-FFF2-40B4-BE49-F238E27FC236}">
                <a16:creationId xmlns:a16="http://schemas.microsoft.com/office/drawing/2014/main" id="{CD76B4FD-3DA7-49EC-9A6A-4F8BC1156592}"/>
              </a:ext>
            </a:extLst>
          </p:cNvPr>
          <p:cNvSpPr txBox="1"/>
          <p:nvPr/>
        </p:nvSpPr>
        <p:spPr>
          <a:xfrm>
            <a:off x="1378721" y="3818122"/>
            <a:ext cx="8446434" cy="1940736"/>
          </a:xfrm>
          <a:prstGeom prst="rect">
            <a:avLst/>
          </a:prstGeom>
        </p:spPr>
        <p:txBody>
          <a:bodyPr vert="horz" wrap="square" lIns="0" tIns="0" rIns="0" bIns="0" rtlCol="0">
            <a:spAutoFit/>
          </a:bodyPr>
          <a:lstStyle/>
          <a:p>
            <a:pPr marL="11206">
              <a:lnSpc>
                <a:spcPts val="4853"/>
              </a:lnSpc>
            </a:pPr>
            <a:r>
              <a:rPr lang="en-US" sz="4412" dirty="0">
                <a:solidFill>
                  <a:schemeClr val="bg1"/>
                </a:solidFill>
                <a:latin typeface="Century Gothic" charset="0"/>
                <a:ea typeface="Century Gothic" charset="0"/>
                <a:cs typeface="Century Gothic" charset="0"/>
              </a:rPr>
              <a:t>Improving data quality contributes to epidemic control</a:t>
            </a:r>
          </a:p>
        </p:txBody>
      </p:sp>
      <p:sp>
        <p:nvSpPr>
          <p:cNvPr id="7" name="object 8">
            <a:extLst>
              <a:ext uri="{FF2B5EF4-FFF2-40B4-BE49-F238E27FC236}">
                <a16:creationId xmlns:a16="http://schemas.microsoft.com/office/drawing/2014/main" id="{AF6707A2-C7CA-4D2B-A66C-E627E27B2136}"/>
              </a:ext>
            </a:extLst>
          </p:cNvPr>
          <p:cNvSpPr txBox="1"/>
          <p:nvPr/>
        </p:nvSpPr>
        <p:spPr>
          <a:xfrm>
            <a:off x="1378721" y="588082"/>
            <a:ext cx="8068236" cy="1461939"/>
          </a:xfrm>
          <a:prstGeom prst="rect">
            <a:avLst/>
          </a:prstGeom>
        </p:spPr>
        <p:txBody>
          <a:bodyPr vert="horz" wrap="square" lIns="0" tIns="0" rIns="0" bIns="0" rtlCol="0">
            <a:spAutoFit/>
          </a:bodyPr>
          <a:lstStyle/>
          <a:p>
            <a:pPr marL="11206">
              <a:lnSpc>
                <a:spcPts val="5731"/>
              </a:lnSpc>
            </a:pPr>
            <a:r>
              <a:rPr lang="en-US" sz="4765" b="1" dirty="0">
                <a:solidFill>
                  <a:srgbClr val="A29CC0"/>
                </a:solidFill>
                <a:latin typeface="Century Gothic" charset="0"/>
                <a:ea typeface="Century Gothic" charset="0"/>
                <a:cs typeface="Century Gothic" charset="0"/>
              </a:rPr>
              <a:t>Measuring </a:t>
            </a:r>
          </a:p>
          <a:p>
            <a:pPr marL="11206">
              <a:lnSpc>
                <a:spcPts val="5731"/>
              </a:lnSpc>
            </a:pPr>
            <a:r>
              <a:rPr lang="en-US" sz="4765" b="1" dirty="0">
                <a:solidFill>
                  <a:srgbClr val="A29CC0"/>
                </a:solidFill>
                <a:latin typeface="Century Gothic" charset="0"/>
                <a:ea typeface="Century Gothic" charset="0"/>
                <a:cs typeface="Century Gothic" charset="0"/>
              </a:rPr>
              <a:t>what counts</a:t>
            </a:r>
            <a:endParaRPr lang="en-US" sz="4765" dirty="0">
              <a:solidFill>
                <a:srgbClr val="A29CC0"/>
              </a:solidFill>
              <a:latin typeface="Century Gothic" charset="0"/>
              <a:ea typeface="Century Gothic" charset="0"/>
              <a:cs typeface="Century Gothic" charset="0"/>
            </a:endParaRPr>
          </a:p>
        </p:txBody>
      </p:sp>
      <p:sp>
        <p:nvSpPr>
          <p:cNvPr id="9" name="Oval 8">
            <a:extLst>
              <a:ext uri="{FF2B5EF4-FFF2-40B4-BE49-F238E27FC236}">
                <a16:creationId xmlns:a16="http://schemas.microsoft.com/office/drawing/2014/main" id="{EBD7E5BB-FA74-46C6-BB95-F34F3E3625E9}"/>
              </a:ext>
            </a:extLst>
          </p:cNvPr>
          <p:cNvSpPr/>
          <p:nvPr/>
        </p:nvSpPr>
        <p:spPr>
          <a:xfrm>
            <a:off x="9351576" y="2211351"/>
            <a:ext cx="276233" cy="258756"/>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10" name="Rectangle 9">
            <a:extLst>
              <a:ext uri="{FF2B5EF4-FFF2-40B4-BE49-F238E27FC236}">
                <a16:creationId xmlns:a16="http://schemas.microsoft.com/office/drawing/2014/main" id="{8B2C93E4-3D1F-4D90-94C8-BD3697F5AD35}"/>
              </a:ext>
            </a:extLst>
          </p:cNvPr>
          <p:cNvSpPr/>
          <p:nvPr/>
        </p:nvSpPr>
        <p:spPr>
          <a:xfrm>
            <a:off x="3175" y="13811"/>
            <a:ext cx="12188825" cy="3668582"/>
          </a:xfrm>
          <a:prstGeom prst="rect">
            <a:avLst/>
          </a:prstGeom>
          <a:solidFill>
            <a:srgbClr val="2B1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grpSp>
        <p:nvGrpSpPr>
          <p:cNvPr id="11" name="Group 10">
            <a:extLst>
              <a:ext uri="{FF2B5EF4-FFF2-40B4-BE49-F238E27FC236}">
                <a16:creationId xmlns:a16="http://schemas.microsoft.com/office/drawing/2014/main" id="{6AC5FBFB-1897-4D3A-816D-961EC36E1F57}"/>
              </a:ext>
            </a:extLst>
          </p:cNvPr>
          <p:cNvGrpSpPr/>
          <p:nvPr/>
        </p:nvGrpSpPr>
        <p:grpSpPr>
          <a:xfrm>
            <a:off x="6662057" y="1066096"/>
            <a:ext cx="3017800" cy="2220687"/>
            <a:chOff x="6662057" y="1066096"/>
            <a:chExt cx="3017800" cy="2220687"/>
          </a:xfrm>
        </p:grpSpPr>
        <p:sp>
          <p:nvSpPr>
            <p:cNvPr id="12" name="Oval 11">
              <a:extLst>
                <a:ext uri="{FF2B5EF4-FFF2-40B4-BE49-F238E27FC236}">
                  <a16:creationId xmlns:a16="http://schemas.microsoft.com/office/drawing/2014/main" id="{E276E379-BF6C-4FF1-A05A-56F15B20566B}"/>
                </a:ext>
              </a:extLst>
            </p:cNvPr>
            <p:cNvSpPr/>
            <p:nvPr/>
          </p:nvSpPr>
          <p:spPr>
            <a:xfrm>
              <a:off x="6662057" y="1352638"/>
              <a:ext cx="1934145" cy="1934145"/>
            </a:xfrm>
            <a:prstGeom prst="ellipse">
              <a:avLst/>
            </a:prstGeom>
            <a:solidFill>
              <a:srgbClr val="60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D36AA13-6B77-4BCE-A347-C0D561340732}"/>
                </a:ext>
              </a:extLst>
            </p:cNvPr>
            <p:cNvSpPr/>
            <p:nvPr/>
          </p:nvSpPr>
          <p:spPr>
            <a:xfrm>
              <a:off x="8596202" y="1066096"/>
              <a:ext cx="1083655" cy="1083655"/>
            </a:xfrm>
            <a:prstGeom prst="ellipse">
              <a:avLst/>
            </a:prstGeom>
            <a:solidFill>
              <a:srgbClr val="60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6C3932F-B871-4A65-9935-649660F8A680}"/>
                </a:ext>
              </a:extLst>
            </p:cNvPr>
            <p:cNvSpPr/>
            <p:nvPr/>
          </p:nvSpPr>
          <p:spPr>
            <a:xfrm>
              <a:off x="9325346" y="2154669"/>
              <a:ext cx="330081" cy="330081"/>
            </a:xfrm>
            <a:prstGeom prst="ellipse">
              <a:avLst/>
            </a:prstGeom>
            <a:solidFill>
              <a:srgbClr val="60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16823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A846B-5822-4815-8825-DA3AE337C002}"/>
              </a:ext>
            </a:extLst>
          </p:cNvPr>
          <p:cNvSpPr>
            <a:spLocks noGrp="1"/>
          </p:cNvSpPr>
          <p:nvPr>
            <p:ph type="title"/>
          </p:nvPr>
        </p:nvSpPr>
        <p:spPr>
          <a:xfrm>
            <a:off x="681024" y="182880"/>
            <a:ext cx="10574575" cy="1008529"/>
          </a:xfrm>
        </p:spPr>
        <p:txBody>
          <a:bodyPr>
            <a:normAutofit/>
          </a:bodyPr>
          <a:lstStyle/>
          <a:p>
            <a:r>
              <a:rPr lang="en-US" dirty="0"/>
              <a:t>Data quality assessment: A short history</a:t>
            </a:r>
          </a:p>
        </p:txBody>
      </p:sp>
      <p:sp>
        <p:nvSpPr>
          <p:cNvPr id="3" name="Text Placeholder 2">
            <a:extLst>
              <a:ext uri="{FF2B5EF4-FFF2-40B4-BE49-F238E27FC236}">
                <a16:creationId xmlns:a16="http://schemas.microsoft.com/office/drawing/2014/main" id="{6BFE2160-FB11-461D-9979-666B0F7E8CA4}"/>
              </a:ext>
            </a:extLst>
          </p:cNvPr>
          <p:cNvSpPr>
            <a:spLocks noGrp="1"/>
          </p:cNvSpPr>
          <p:nvPr>
            <p:ph type="body" sz="quarter" idx="10"/>
          </p:nvPr>
        </p:nvSpPr>
        <p:spPr>
          <a:xfrm>
            <a:off x="681024" y="1636987"/>
            <a:ext cx="10574575" cy="5038133"/>
          </a:xfrm>
        </p:spPr>
        <p:txBody>
          <a:bodyPr>
            <a:noAutofit/>
          </a:bodyPr>
          <a:lstStyle/>
          <a:p>
            <a:pPr marL="294170" indent="-294170">
              <a:spcAft>
                <a:spcPts val="529"/>
              </a:spcAft>
              <a:buClr>
                <a:srgbClr val="60A19B"/>
              </a:buClr>
            </a:pPr>
            <a:r>
              <a:rPr lang="en-US" sz="2000" dirty="0"/>
              <a:t>The original data quality assessment (DQA) tool was developed in 2007 and piloted in 3 countries in 2008.</a:t>
            </a:r>
          </a:p>
          <a:p>
            <a:pPr marL="294170" indent="-294170">
              <a:spcAft>
                <a:spcPts val="529"/>
              </a:spcAft>
              <a:buClr>
                <a:srgbClr val="60A19B"/>
              </a:buClr>
            </a:pPr>
            <a:r>
              <a:rPr lang="en-US" sz="2000" dirty="0"/>
              <a:t>The World Health Organization (WHO) adopted the DQA and applied it globally between 2008 and 2011.</a:t>
            </a:r>
          </a:p>
          <a:p>
            <a:pPr marL="294170" indent="-294170">
              <a:spcAft>
                <a:spcPts val="529"/>
              </a:spcAft>
              <a:buClr>
                <a:srgbClr val="60A19B"/>
              </a:buClr>
            </a:pPr>
            <a:r>
              <a:rPr lang="en-US" sz="2000" dirty="0"/>
              <a:t>Over time, the DQA has been established as a standard in assessing data quality.</a:t>
            </a:r>
          </a:p>
          <a:p>
            <a:pPr marL="294170" indent="-294170">
              <a:spcAft>
                <a:spcPts val="529"/>
              </a:spcAft>
              <a:buClr>
                <a:srgbClr val="60A19B"/>
              </a:buClr>
            </a:pPr>
            <a:r>
              <a:rPr lang="en-US" sz="2000" dirty="0"/>
              <a:t>Adapted in an array of ways:</a:t>
            </a:r>
          </a:p>
          <a:p>
            <a:pPr marL="746333" lvl="1" indent="-342900">
              <a:spcAft>
                <a:spcPts val="529"/>
              </a:spcAft>
              <a:buClr>
                <a:schemeClr val="bg1">
                  <a:lumMod val="75000"/>
                </a:schemeClr>
              </a:buClr>
              <a:buSzPct val="80000"/>
            </a:pPr>
            <a:r>
              <a:rPr lang="en-US" sz="2000" dirty="0"/>
              <a:t>Routine data quality assessment (RDQA)</a:t>
            </a:r>
          </a:p>
          <a:p>
            <a:pPr marL="746333" lvl="1" indent="-342900">
              <a:spcAft>
                <a:spcPts val="529"/>
              </a:spcAft>
              <a:buClr>
                <a:schemeClr val="bg1">
                  <a:lumMod val="75000"/>
                </a:schemeClr>
              </a:buClr>
              <a:buSzPct val="80000"/>
            </a:pPr>
            <a:r>
              <a:rPr lang="en-US" sz="2000" dirty="0"/>
              <a:t>Gender-integrated routine data quality assessment (RDQA+G)</a:t>
            </a:r>
          </a:p>
          <a:p>
            <a:pPr marL="746333" lvl="1" indent="-342900">
              <a:spcAft>
                <a:spcPts val="529"/>
              </a:spcAft>
              <a:buClr>
                <a:schemeClr val="bg1">
                  <a:lumMod val="75000"/>
                </a:schemeClr>
              </a:buClr>
              <a:buSzPct val="80000"/>
            </a:pPr>
            <a:r>
              <a:rPr lang="en-US" sz="2000" dirty="0"/>
              <a:t>Data quality review (DQR): WHO adopted this and has implemented it in 20 countries so far</a:t>
            </a:r>
          </a:p>
          <a:p>
            <a:pPr marL="746333" lvl="1" indent="-342900">
              <a:spcAft>
                <a:spcPts val="529"/>
              </a:spcAft>
              <a:buClr>
                <a:schemeClr val="bg1">
                  <a:lumMod val="75000"/>
                </a:schemeClr>
              </a:buClr>
              <a:buSzPct val="80000"/>
            </a:pPr>
            <a:r>
              <a:rPr lang="en-US" sz="2000" dirty="0"/>
              <a:t>Lot quality assurance sampling (LQAS) DQA</a:t>
            </a:r>
          </a:p>
          <a:p>
            <a:pPr marL="746333" lvl="1" indent="-342900">
              <a:spcAft>
                <a:spcPts val="529"/>
              </a:spcAft>
              <a:buClr>
                <a:schemeClr val="bg1">
                  <a:lumMod val="75000"/>
                </a:schemeClr>
              </a:buClr>
              <a:buSzPct val="80000"/>
            </a:pPr>
            <a:r>
              <a:rPr lang="en-US" sz="2000" dirty="0"/>
              <a:t>Mini and expedited DQA</a:t>
            </a:r>
          </a:p>
        </p:txBody>
      </p:sp>
    </p:spTree>
    <p:extLst>
      <p:ext uri="{BB962C8B-B14F-4D97-AF65-F5344CB8AC3E}">
        <p14:creationId xmlns:p14="http://schemas.microsoft.com/office/powerpoint/2010/main" val="2574821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067D7-EFB0-4C9B-BA31-7D72E22C8A11}"/>
              </a:ext>
            </a:extLst>
          </p:cNvPr>
          <p:cNvSpPr>
            <a:spLocks noGrp="1"/>
          </p:cNvSpPr>
          <p:nvPr>
            <p:ph type="title"/>
          </p:nvPr>
        </p:nvSpPr>
        <p:spPr>
          <a:xfrm>
            <a:off x="684957" y="151886"/>
            <a:ext cx="7697668" cy="1008529"/>
          </a:xfrm>
        </p:spPr>
        <p:txBody>
          <a:bodyPr/>
          <a:lstStyle/>
          <a:p>
            <a:r>
              <a:rPr lang="en-US" dirty="0"/>
              <a:t>Menu of tools for DQAs</a:t>
            </a:r>
          </a:p>
        </p:txBody>
      </p:sp>
      <p:sp>
        <p:nvSpPr>
          <p:cNvPr id="3" name="Text Placeholder 2">
            <a:extLst>
              <a:ext uri="{FF2B5EF4-FFF2-40B4-BE49-F238E27FC236}">
                <a16:creationId xmlns:a16="http://schemas.microsoft.com/office/drawing/2014/main" id="{64BDDEC9-5F5D-4FD7-80A5-89A3925549C4}"/>
              </a:ext>
            </a:extLst>
          </p:cNvPr>
          <p:cNvSpPr>
            <a:spLocks noGrp="1"/>
          </p:cNvSpPr>
          <p:nvPr>
            <p:ph type="body" sz="quarter" idx="10"/>
          </p:nvPr>
        </p:nvSpPr>
        <p:spPr>
          <a:xfrm>
            <a:off x="684956" y="1353413"/>
            <a:ext cx="4770964" cy="5095311"/>
          </a:xfrm>
        </p:spPr>
        <p:txBody>
          <a:bodyPr/>
          <a:lstStyle/>
          <a:p>
            <a:pPr marL="0" indent="0">
              <a:spcAft>
                <a:spcPts val="529"/>
              </a:spcAft>
              <a:buNone/>
            </a:pPr>
            <a:r>
              <a:rPr lang="en-US" sz="2294" dirty="0"/>
              <a:t>MEASURE Evaluation has developed a menu of tools for DQAs showing:</a:t>
            </a:r>
          </a:p>
          <a:p>
            <a:pPr lvl="1" indent="-294170">
              <a:spcAft>
                <a:spcPts val="529"/>
              </a:spcAft>
              <a:buClr>
                <a:srgbClr val="60A19B"/>
              </a:buClr>
            </a:pPr>
            <a:r>
              <a:rPr lang="en-US" sz="2294" dirty="0"/>
              <a:t>Type of assessment</a:t>
            </a:r>
          </a:p>
          <a:p>
            <a:pPr lvl="1" indent="-294170">
              <a:spcAft>
                <a:spcPts val="529"/>
              </a:spcAft>
              <a:buClr>
                <a:srgbClr val="60A19B"/>
              </a:buClr>
            </a:pPr>
            <a:r>
              <a:rPr lang="en-US" sz="2294" dirty="0"/>
              <a:t>Source documents required</a:t>
            </a:r>
          </a:p>
          <a:p>
            <a:pPr lvl="1" indent="-294170">
              <a:spcAft>
                <a:spcPts val="529"/>
              </a:spcAft>
              <a:buClr>
                <a:srgbClr val="60A19B"/>
              </a:buClr>
            </a:pPr>
            <a:r>
              <a:rPr lang="en-US" sz="2294" dirty="0"/>
              <a:t>How findings are verified</a:t>
            </a:r>
          </a:p>
          <a:p>
            <a:pPr lvl="1" indent="-294170">
              <a:spcAft>
                <a:spcPts val="529"/>
              </a:spcAft>
              <a:buClr>
                <a:srgbClr val="60A19B"/>
              </a:buClr>
            </a:pPr>
            <a:r>
              <a:rPr lang="en-US" sz="2294" dirty="0"/>
              <a:t>Suggested sampling</a:t>
            </a:r>
          </a:p>
          <a:p>
            <a:pPr lvl="1" indent="-294170">
              <a:spcAft>
                <a:spcPts val="529"/>
              </a:spcAft>
              <a:buClr>
                <a:srgbClr val="60A19B"/>
              </a:buClr>
            </a:pPr>
            <a:r>
              <a:rPr lang="en-US" sz="2294" dirty="0"/>
              <a:t># of indicators</a:t>
            </a:r>
          </a:p>
          <a:p>
            <a:pPr lvl="1" indent="-294170">
              <a:spcAft>
                <a:spcPts val="529"/>
              </a:spcAft>
              <a:buClr>
                <a:srgbClr val="60A19B"/>
              </a:buClr>
            </a:pPr>
            <a:r>
              <a:rPr lang="en-US" sz="2294" dirty="0"/>
              <a:t>Duration of assessment</a:t>
            </a:r>
          </a:p>
          <a:p>
            <a:pPr lvl="1" indent="-294170">
              <a:spcAft>
                <a:spcPts val="529"/>
              </a:spcAft>
              <a:buClr>
                <a:srgbClr val="60A19B"/>
              </a:buClr>
            </a:pPr>
            <a:r>
              <a:rPr lang="en-US" sz="2294" dirty="0"/>
              <a:t>Cost </a:t>
            </a:r>
          </a:p>
        </p:txBody>
      </p:sp>
      <p:pic>
        <p:nvPicPr>
          <p:cNvPr id="4" name="Picture 3">
            <a:extLst>
              <a:ext uri="{FF2B5EF4-FFF2-40B4-BE49-F238E27FC236}">
                <a16:creationId xmlns:a16="http://schemas.microsoft.com/office/drawing/2014/main" id="{D11EF422-FFFF-4EEA-B85A-B64194E03BE4}"/>
              </a:ext>
            </a:extLst>
          </p:cNvPr>
          <p:cNvPicPr>
            <a:picLocks noChangeAspect="1"/>
          </p:cNvPicPr>
          <p:nvPr/>
        </p:nvPicPr>
        <p:blipFill rotWithShape="1">
          <a:blip r:embed="rId3"/>
          <a:srcRect l="3224" t="3443"/>
          <a:stretch/>
        </p:blipFill>
        <p:spPr>
          <a:xfrm>
            <a:off x="5811091" y="1160415"/>
            <a:ext cx="5547472" cy="5673326"/>
          </a:xfrm>
          <a:prstGeom prst="rect">
            <a:avLst/>
          </a:prstGeom>
        </p:spPr>
      </p:pic>
    </p:spTree>
    <p:extLst>
      <p:ext uri="{BB962C8B-B14F-4D97-AF65-F5344CB8AC3E}">
        <p14:creationId xmlns:p14="http://schemas.microsoft.com/office/powerpoint/2010/main" val="36028518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89796C-6ACE-43CF-BB10-F04AD117DD8C}"/>
              </a:ext>
            </a:extLst>
          </p:cNvPr>
          <p:cNvPicPr>
            <a:picLocks noChangeAspect="1"/>
          </p:cNvPicPr>
          <p:nvPr/>
        </p:nvPicPr>
        <p:blipFill>
          <a:blip r:embed="rId3"/>
          <a:stretch>
            <a:fillRect/>
          </a:stretch>
        </p:blipFill>
        <p:spPr>
          <a:xfrm>
            <a:off x="7210439" y="1297618"/>
            <a:ext cx="2725413" cy="3856080"/>
          </a:xfrm>
          <a:prstGeom prst="rect">
            <a:avLst/>
          </a:prstGeom>
          <a:solidFill>
            <a:srgbClr val="FFFFFF">
              <a:shade val="85000"/>
            </a:srgbClr>
          </a:solidFill>
          <a:ln w="3175" cap="sq">
            <a:solidFill>
              <a:schemeClr val="tx1"/>
            </a:solidFill>
            <a:miter lim="800000"/>
          </a:ln>
          <a:effectLst/>
        </p:spPr>
      </p:pic>
      <p:sp>
        <p:nvSpPr>
          <p:cNvPr id="2" name="Title 1">
            <a:extLst>
              <a:ext uri="{FF2B5EF4-FFF2-40B4-BE49-F238E27FC236}">
                <a16:creationId xmlns:a16="http://schemas.microsoft.com/office/drawing/2014/main" id="{4DB067D7-EFB0-4C9B-BA31-7D72E22C8A11}"/>
              </a:ext>
            </a:extLst>
          </p:cNvPr>
          <p:cNvSpPr>
            <a:spLocks noGrp="1"/>
          </p:cNvSpPr>
          <p:nvPr>
            <p:ph type="title"/>
          </p:nvPr>
        </p:nvSpPr>
        <p:spPr>
          <a:xfrm>
            <a:off x="522403" y="289089"/>
            <a:ext cx="10574575" cy="1008529"/>
          </a:xfrm>
        </p:spPr>
        <p:txBody>
          <a:bodyPr/>
          <a:lstStyle/>
          <a:p>
            <a:r>
              <a:rPr lang="en-US" dirty="0"/>
              <a:t>DQA in Zambia</a:t>
            </a:r>
          </a:p>
        </p:txBody>
      </p:sp>
      <p:sp>
        <p:nvSpPr>
          <p:cNvPr id="3" name="Text Placeholder 2">
            <a:extLst>
              <a:ext uri="{FF2B5EF4-FFF2-40B4-BE49-F238E27FC236}">
                <a16:creationId xmlns:a16="http://schemas.microsoft.com/office/drawing/2014/main" id="{64BDDEC9-5F5D-4FD7-80A5-89A3925549C4}"/>
              </a:ext>
            </a:extLst>
          </p:cNvPr>
          <p:cNvSpPr>
            <a:spLocks noGrp="1"/>
          </p:cNvSpPr>
          <p:nvPr>
            <p:ph type="body" sz="quarter" idx="10"/>
          </p:nvPr>
        </p:nvSpPr>
        <p:spPr>
          <a:xfrm>
            <a:off x="454343" y="1369886"/>
            <a:ext cx="6756096" cy="3661928"/>
          </a:xfrm>
        </p:spPr>
        <p:txBody>
          <a:bodyPr>
            <a:noAutofit/>
          </a:bodyPr>
          <a:lstStyle/>
          <a:p>
            <a:pPr marL="310980" indent="-294170">
              <a:spcAft>
                <a:spcPts val="529"/>
              </a:spcAft>
              <a:buClr>
                <a:srgbClr val="60A19B"/>
              </a:buClr>
            </a:pPr>
            <a:r>
              <a:rPr lang="en-US" sz="2100" dirty="0"/>
              <a:t>Two indicators: </a:t>
            </a:r>
            <a:r>
              <a:rPr lang="en-US" sz="2100" b="1" dirty="0"/>
              <a:t>HTS_POS </a:t>
            </a:r>
            <a:r>
              <a:rPr lang="en-US" sz="2100" dirty="0"/>
              <a:t>and</a:t>
            </a:r>
            <a:r>
              <a:rPr lang="en-US" sz="2100" b="1" dirty="0"/>
              <a:t> TX_NEW </a:t>
            </a:r>
          </a:p>
          <a:p>
            <a:pPr marL="310980" indent="-294170">
              <a:spcAft>
                <a:spcPts val="529"/>
              </a:spcAft>
              <a:buClr>
                <a:srgbClr val="60A19B"/>
              </a:buClr>
            </a:pPr>
            <a:r>
              <a:rPr lang="en-US" sz="2100" dirty="0"/>
              <a:t>Three-step process with cross-verification in </a:t>
            </a:r>
            <a:r>
              <a:rPr lang="en-US" sz="2100" b="1" dirty="0"/>
              <a:t>10 facilities </a:t>
            </a:r>
            <a:r>
              <a:rPr lang="en-US" sz="2100" dirty="0"/>
              <a:t>in Kabwe District and</a:t>
            </a:r>
            <a:r>
              <a:rPr lang="en-US" sz="2100" b="1" dirty="0"/>
              <a:t> 21 facilities </a:t>
            </a:r>
            <a:r>
              <a:rPr lang="en-US" sz="2100" dirty="0"/>
              <a:t>in Kitwe District </a:t>
            </a:r>
          </a:p>
          <a:p>
            <a:pPr marL="310980" indent="-294170">
              <a:spcAft>
                <a:spcPts val="529"/>
              </a:spcAft>
              <a:buClr>
                <a:srgbClr val="60A19B"/>
              </a:buClr>
            </a:pPr>
            <a:r>
              <a:rPr lang="en-US" sz="2100" dirty="0"/>
              <a:t>Main findings: </a:t>
            </a:r>
          </a:p>
          <a:p>
            <a:pPr marL="607654" lvl="1" indent="-342900">
              <a:spcAft>
                <a:spcPts val="529"/>
              </a:spcAft>
              <a:buClr>
                <a:schemeClr val="bg1">
                  <a:lumMod val="75000"/>
                </a:schemeClr>
              </a:buClr>
              <a:buSzPct val="80000"/>
              <a:tabLst>
                <a:tab pos="558924" algn="l"/>
              </a:tabLst>
            </a:pPr>
            <a:r>
              <a:rPr lang="en-US" sz="2100" dirty="0"/>
              <a:t>Process for receiving, documenting, and counting community referral clients at the facility needs improving</a:t>
            </a:r>
          </a:p>
          <a:p>
            <a:pPr marL="607654" lvl="1" indent="-342900">
              <a:spcAft>
                <a:spcPts val="529"/>
              </a:spcAft>
              <a:buClr>
                <a:schemeClr val="bg1">
                  <a:lumMod val="75000"/>
                </a:schemeClr>
              </a:buClr>
              <a:buSzPct val="80000"/>
              <a:tabLst>
                <a:tab pos="558924" algn="l"/>
              </a:tabLst>
            </a:pPr>
            <a:r>
              <a:rPr lang="en-US" sz="2100" kern="0" dirty="0"/>
              <a:t>Immediate initiation on antiretroviral therapy (ART) was not always available </a:t>
            </a:r>
          </a:p>
          <a:p>
            <a:pPr marL="607654" lvl="1" indent="-342900">
              <a:spcAft>
                <a:spcPts val="529"/>
              </a:spcAft>
              <a:buSzPct val="80000"/>
              <a:buFont typeface="Courier New" panose="02070309020205020404" pitchFamily="49" charset="0"/>
              <a:buChar char="o"/>
              <a:tabLst>
                <a:tab pos="558924" algn="l"/>
              </a:tabLst>
            </a:pPr>
            <a:endParaRPr lang="en-US" sz="2100" dirty="0"/>
          </a:p>
        </p:txBody>
      </p:sp>
      <p:pic>
        <p:nvPicPr>
          <p:cNvPr id="4" name="Picture 3">
            <a:extLst>
              <a:ext uri="{FF2B5EF4-FFF2-40B4-BE49-F238E27FC236}">
                <a16:creationId xmlns:a16="http://schemas.microsoft.com/office/drawing/2014/main" id="{373E301B-065C-43AC-9B4E-0B359497FABC}"/>
              </a:ext>
            </a:extLst>
          </p:cNvPr>
          <p:cNvPicPr>
            <a:picLocks noChangeAspect="1"/>
          </p:cNvPicPr>
          <p:nvPr/>
        </p:nvPicPr>
        <p:blipFill>
          <a:blip r:embed="rId4"/>
          <a:stretch>
            <a:fillRect/>
          </a:stretch>
        </p:blipFill>
        <p:spPr>
          <a:xfrm>
            <a:off x="9565895" y="3340359"/>
            <a:ext cx="2409998" cy="3382910"/>
          </a:xfrm>
          <a:prstGeom prst="rect">
            <a:avLst/>
          </a:prstGeom>
          <a:solidFill>
            <a:srgbClr val="FFFFFF">
              <a:shade val="85000"/>
            </a:srgbClr>
          </a:solidFill>
          <a:ln w="3175" cap="sq">
            <a:solidFill>
              <a:schemeClr val="tx1"/>
            </a:solidFill>
            <a:miter lim="800000"/>
          </a:ln>
          <a:effectLst/>
        </p:spPr>
      </p:pic>
      <p:sp>
        <p:nvSpPr>
          <p:cNvPr id="7" name="Rectangle 6">
            <a:extLst>
              <a:ext uri="{FF2B5EF4-FFF2-40B4-BE49-F238E27FC236}">
                <a16:creationId xmlns:a16="http://schemas.microsoft.com/office/drawing/2014/main" id="{014C2F7C-A366-2F46-9935-05DB3E64550E}"/>
              </a:ext>
            </a:extLst>
          </p:cNvPr>
          <p:cNvSpPr/>
          <p:nvPr/>
        </p:nvSpPr>
        <p:spPr>
          <a:xfrm>
            <a:off x="762000" y="5341663"/>
            <a:ext cx="6367463" cy="1171987"/>
          </a:xfrm>
          <a:prstGeom prst="rect">
            <a:avLst/>
          </a:prstGeom>
          <a:solidFill>
            <a:srgbClr val="CCC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6A844CD6-3E59-41F1-BB64-E3EC0694B064}"/>
              </a:ext>
            </a:extLst>
          </p:cNvPr>
          <p:cNvSpPr txBox="1">
            <a:spLocks/>
          </p:cNvSpPr>
          <p:nvPr/>
        </p:nvSpPr>
        <p:spPr>
          <a:xfrm>
            <a:off x="762000" y="5518477"/>
            <a:ext cx="6448439" cy="818357"/>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6810">
              <a:spcAft>
                <a:spcPts val="529"/>
              </a:spcAft>
            </a:pPr>
            <a:r>
              <a:rPr lang="en-US" sz="2294" i="1" kern="0" dirty="0"/>
              <a:t>Gold standard for conducting DQA</a:t>
            </a:r>
            <a:r>
              <a:rPr lang="en-US" sz="2294" i="1" kern="0" dirty="0">
                <a:latin typeface="Century Gothic" panose="020B0502020202020204" pitchFamily="34" charset="0"/>
              </a:rPr>
              <a:t>—</a:t>
            </a:r>
            <a:r>
              <a:rPr lang="en-US" sz="2294" kern="0" dirty="0"/>
              <a:t>Ambassador Birx, PEPFAR</a:t>
            </a:r>
          </a:p>
        </p:txBody>
      </p:sp>
    </p:spTree>
    <p:extLst>
      <p:ext uri="{BB962C8B-B14F-4D97-AF65-F5344CB8AC3E}">
        <p14:creationId xmlns:p14="http://schemas.microsoft.com/office/powerpoint/2010/main" val="38038693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067D7-EFB0-4C9B-BA31-7D72E22C8A11}"/>
              </a:ext>
            </a:extLst>
          </p:cNvPr>
          <p:cNvSpPr>
            <a:spLocks noGrp="1"/>
          </p:cNvSpPr>
          <p:nvPr>
            <p:ph type="title"/>
          </p:nvPr>
        </p:nvSpPr>
        <p:spPr>
          <a:xfrm>
            <a:off x="476811" y="309435"/>
            <a:ext cx="8177607" cy="1008529"/>
          </a:xfrm>
        </p:spPr>
        <p:txBody>
          <a:bodyPr/>
          <a:lstStyle/>
          <a:p>
            <a:r>
              <a:rPr lang="en-US" dirty="0"/>
              <a:t>How we have supported DQAs</a:t>
            </a:r>
          </a:p>
        </p:txBody>
      </p:sp>
      <p:sp>
        <p:nvSpPr>
          <p:cNvPr id="3" name="Text Placeholder 2">
            <a:extLst>
              <a:ext uri="{FF2B5EF4-FFF2-40B4-BE49-F238E27FC236}">
                <a16:creationId xmlns:a16="http://schemas.microsoft.com/office/drawing/2014/main" id="{64BDDEC9-5F5D-4FD7-80A5-89A3925549C4}"/>
              </a:ext>
            </a:extLst>
          </p:cNvPr>
          <p:cNvSpPr>
            <a:spLocks noGrp="1"/>
          </p:cNvSpPr>
          <p:nvPr>
            <p:ph type="body" sz="quarter" idx="10"/>
          </p:nvPr>
        </p:nvSpPr>
        <p:spPr>
          <a:xfrm>
            <a:off x="583491" y="1699472"/>
            <a:ext cx="4589864" cy="5378824"/>
          </a:xfrm>
        </p:spPr>
        <p:txBody>
          <a:bodyPr/>
          <a:lstStyle/>
          <a:p>
            <a:pPr marL="403433" indent="-403433">
              <a:spcAft>
                <a:spcPts val="1588"/>
              </a:spcAft>
              <a:buClr>
                <a:srgbClr val="60A19B"/>
              </a:buClr>
            </a:pPr>
            <a:r>
              <a:rPr lang="en-US" sz="2382" dirty="0"/>
              <a:t>Supported multiagency initiative in </a:t>
            </a:r>
            <a:r>
              <a:rPr lang="en-US" sz="2382" b="1" dirty="0">
                <a:solidFill>
                  <a:srgbClr val="008C84"/>
                </a:solidFill>
              </a:rPr>
              <a:t>Uganda</a:t>
            </a:r>
            <a:r>
              <a:rPr lang="en-US" sz="2382" b="1" dirty="0"/>
              <a:t>: 2 </a:t>
            </a:r>
            <a:r>
              <a:rPr lang="en-US" sz="2382" dirty="0"/>
              <a:t>regions,</a:t>
            </a:r>
            <a:r>
              <a:rPr lang="en-US" sz="2382" b="1" dirty="0"/>
              <a:t> 3 </a:t>
            </a:r>
            <a:r>
              <a:rPr lang="en-US" sz="2382" dirty="0"/>
              <a:t>indicators, </a:t>
            </a:r>
            <a:r>
              <a:rPr lang="en-US" sz="2382" b="1" dirty="0"/>
              <a:t>78 </a:t>
            </a:r>
            <a:r>
              <a:rPr lang="en-US" sz="2382" dirty="0"/>
              <a:t>facilities </a:t>
            </a:r>
          </a:p>
          <a:p>
            <a:pPr marL="403433" indent="-403433">
              <a:spcAft>
                <a:spcPts val="1588"/>
              </a:spcAft>
              <a:buClr>
                <a:srgbClr val="60A19B"/>
              </a:buClr>
            </a:pPr>
            <a:r>
              <a:rPr lang="en-US" sz="2382" dirty="0"/>
              <a:t>Supported joint U.S. and Kenya government DQA in </a:t>
            </a:r>
            <a:r>
              <a:rPr lang="en-US" sz="2382" b="1" dirty="0">
                <a:solidFill>
                  <a:srgbClr val="008C84"/>
                </a:solidFill>
              </a:rPr>
              <a:t>Kenya</a:t>
            </a:r>
            <a:r>
              <a:rPr lang="en-US" sz="2382" b="1" dirty="0"/>
              <a:t>: 2 </a:t>
            </a:r>
            <a:r>
              <a:rPr lang="en-US" sz="2382" dirty="0"/>
              <a:t>counties, </a:t>
            </a:r>
            <a:r>
              <a:rPr lang="en-US" sz="2382" b="1" dirty="0"/>
              <a:t>4 </a:t>
            </a:r>
            <a:r>
              <a:rPr lang="en-US" sz="2382" dirty="0"/>
              <a:t>indicators, </a:t>
            </a:r>
            <a:r>
              <a:rPr lang="en-US" sz="2382" b="1" dirty="0"/>
              <a:t>13 </a:t>
            </a:r>
            <a:r>
              <a:rPr lang="en-US" sz="2382" dirty="0"/>
              <a:t>facilities </a:t>
            </a:r>
          </a:p>
          <a:p>
            <a:pPr marL="403433" indent="-403433">
              <a:spcAft>
                <a:spcPts val="1588"/>
              </a:spcAft>
              <a:buClr>
                <a:srgbClr val="60A19B"/>
              </a:buClr>
            </a:pPr>
            <a:r>
              <a:rPr lang="en-US" sz="2382" dirty="0"/>
              <a:t>Trained implementing partners and officials in </a:t>
            </a:r>
            <a:r>
              <a:rPr lang="en-US" sz="2382" b="1" dirty="0">
                <a:solidFill>
                  <a:srgbClr val="008C84"/>
                </a:solidFill>
              </a:rPr>
              <a:t>Burundi</a:t>
            </a:r>
            <a:r>
              <a:rPr lang="en-US" sz="2382" b="1" dirty="0"/>
              <a:t> </a:t>
            </a:r>
            <a:r>
              <a:rPr lang="en-US" sz="2382" dirty="0"/>
              <a:t>to conduct a DQA with </a:t>
            </a:r>
            <a:r>
              <a:rPr lang="en-US" sz="2382" b="1" dirty="0"/>
              <a:t>3 </a:t>
            </a:r>
            <a:r>
              <a:rPr lang="en-US" sz="2382" dirty="0"/>
              <a:t>indicators </a:t>
            </a:r>
          </a:p>
        </p:txBody>
      </p:sp>
      <p:sp>
        <p:nvSpPr>
          <p:cNvPr id="4" name="Text Placeholder 2">
            <a:extLst>
              <a:ext uri="{FF2B5EF4-FFF2-40B4-BE49-F238E27FC236}">
                <a16:creationId xmlns:a16="http://schemas.microsoft.com/office/drawing/2014/main" id="{C6703385-D9DB-465F-B616-20335287866B}"/>
              </a:ext>
            </a:extLst>
          </p:cNvPr>
          <p:cNvSpPr txBox="1">
            <a:spLocks/>
          </p:cNvSpPr>
          <p:nvPr/>
        </p:nvSpPr>
        <p:spPr>
          <a:xfrm>
            <a:off x="6322731" y="1699472"/>
            <a:ext cx="4318785" cy="5378824"/>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03433" indent="-403433">
              <a:spcAft>
                <a:spcPts val="1588"/>
              </a:spcAft>
              <a:buClr>
                <a:srgbClr val="60A19B"/>
              </a:buClr>
              <a:buFont typeface="Arial" panose="020B0604020202020204" pitchFamily="34" charset="0"/>
              <a:buChar char="•"/>
            </a:pPr>
            <a:r>
              <a:rPr lang="en-US" sz="2382" kern="0" dirty="0"/>
              <a:t>In </a:t>
            </a:r>
            <a:r>
              <a:rPr lang="en-US" sz="2382" b="1" kern="0" dirty="0">
                <a:solidFill>
                  <a:srgbClr val="008C84"/>
                </a:solidFill>
              </a:rPr>
              <a:t>Haiti,</a:t>
            </a:r>
            <a:r>
              <a:rPr lang="en-US" sz="2382" b="1" kern="0" dirty="0"/>
              <a:t> </a:t>
            </a:r>
            <a:r>
              <a:rPr lang="en-US" sz="2382" kern="0" dirty="0"/>
              <a:t>developed the protocol and trained for a DQA to be conducted in </a:t>
            </a:r>
            <a:r>
              <a:rPr lang="en-US" sz="2382" b="1" kern="0" dirty="0"/>
              <a:t>13 </a:t>
            </a:r>
            <a:r>
              <a:rPr lang="en-US" sz="2382" kern="0" dirty="0"/>
              <a:t>facilities</a:t>
            </a:r>
            <a:r>
              <a:rPr lang="en-US" sz="2382" b="1" kern="0" dirty="0"/>
              <a:t> </a:t>
            </a:r>
            <a:r>
              <a:rPr lang="en-US" sz="2382" kern="0" dirty="0"/>
              <a:t>with</a:t>
            </a:r>
            <a:r>
              <a:rPr lang="en-US" sz="2382" b="1" kern="0" dirty="0"/>
              <a:t> 3 </a:t>
            </a:r>
            <a:r>
              <a:rPr lang="en-US" sz="2382" kern="0" dirty="0"/>
              <a:t>indicators. Training used for full interagency DQA.</a:t>
            </a:r>
          </a:p>
          <a:p>
            <a:pPr marL="403433" indent="-403433">
              <a:spcAft>
                <a:spcPts val="1588"/>
              </a:spcAft>
              <a:buClr>
                <a:srgbClr val="60A19B"/>
              </a:buClr>
              <a:buFont typeface="Arial" panose="020B0604020202020204" pitchFamily="34" charset="0"/>
              <a:buChar char="•"/>
            </a:pPr>
            <a:r>
              <a:rPr lang="en-US" sz="2382" kern="0" dirty="0"/>
              <a:t>In </a:t>
            </a:r>
            <a:r>
              <a:rPr lang="en-US" sz="2382" b="1" kern="0" dirty="0">
                <a:solidFill>
                  <a:srgbClr val="008C84"/>
                </a:solidFill>
              </a:rPr>
              <a:t>South Sudan</a:t>
            </a:r>
            <a:r>
              <a:rPr lang="en-US" sz="2382" kern="0" dirty="0"/>
              <a:t>, facilitated DQA in</a:t>
            </a:r>
            <a:r>
              <a:rPr lang="en-US" sz="2382" b="1" kern="0" dirty="0"/>
              <a:t> 13 </a:t>
            </a:r>
            <a:r>
              <a:rPr lang="en-US" sz="2382" kern="0" dirty="0"/>
              <a:t>sites with </a:t>
            </a:r>
            <a:r>
              <a:rPr lang="en-US" sz="2382" b="1" kern="0" dirty="0"/>
              <a:t>3 </a:t>
            </a:r>
            <a:r>
              <a:rPr lang="en-US" sz="2382" kern="0" dirty="0"/>
              <a:t>indicators</a:t>
            </a:r>
          </a:p>
        </p:txBody>
      </p:sp>
    </p:spTree>
    <p:extLst>
      <p:ext uri="{BB962C8B-B14F-4D97-AF65-F5344CB8AC3E}">
        <p14:creationId xmlns:p14="http://schemas.microsoft.com/office/powerpoint/2010/main" val="24511696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4B7E-DFBF-4B4C-8476-90BD309C1033}"/>
              </a:ext>
            </a:extLst>
          </p:cNvPr>
          <p:cNvSpPr>
            <a:spLocks noGrp="1"/>
          </p:cNvSpPr>
          <p:nvPr>
            <p:ph type="title"/>
          </p:nvPr>
        </p:nvSpPr>
        <p:spPr>
          <a:xfrm>
            <a:off x="324334" y="110547"/>
            <a:ext cx="10574575" cy="1008529"/>
          </a:xfrm>
        </p:spPr>
        <p:txBody>
          <a:bodyPr/>
          <a:lstStyle/>
          <a:p>
            <a:r>
              <a:rPr lang="en-US" dirty="0"/>
              <a:t>DQA “helpful hints”</a:t>
            </a:r>
          </a:p>
        </p:txBody>
      </p:sp>
      <p:sp>
        <p:nvSpPr>
          <p:cNvPr id="3" name="Text Placeholder 2">
            <a:extLst>
              <a:ext uri="{FF2B5EF4-FFF2-40B4-BE49-F238E27FC236}">
                <a16:creationId xmlns:a16="http://schemas.microsoft.com/office/drawing/2014/main" id="{F8DF0C12-39DB-419B-9524-F476307EB031}"/>
              </a:ext>
            </a:extLst>
          </p:cNvPr>
          <p:cNvSpPr>
            <a:spLocks noGrp="1"/>
          </p:cNvSpPr>
          <p:nvPr>
            <p:ph type="body" sz="quarter" idx="10"/>
          </p:nvPr>
        </p:nvSpPr>
        <p:spPr>
          <a:xfrm>
            <a:off x="681024" y="1908867"/>
            <a:ext cx="10217885" cy="4949133"/>
          </a:xfrm>
        </p:spPr>
        <p:txBody>
          <a:bodyPr>
            <a:noAutofit/>
          </a:bodyPr>
          <a:lstStyle/>
          <a:p>
            <a:pPr>
              <a:buClr>
                <a:srgbClr val="60A19B"/>
              </a:buClr>
            </a:pPr>
            <a:r>
              <a:rPr lang="en-US" sz="2600" dirty="0"/>
              <a:t>This guidance coming soon</a:t>
            </a:r>
          </a:p>
          <a:p>
            <a:pPr>
              <a:buClr>
                <a:srgbClr val="60A19B"/>
              </a:buClr>
            </a:pPr>
            <a:r>
              <a:rPr lang="en-US" sz="2600" dirty="0"/>
              <a:t>Includes tips for preparing to train and deploy field teams new to DQA</a:t>
            </a:r>
          </a:p>
          <a:p>
            <a:pPr>
              <a:buClr>
                <a:srgbClr val="60A19B"/>
              </a:buClr>
            </a:pPr>
            <a:r>
              <a:rPr lang="en-US" sz="2600" dirty="0"/>
              <a:t>Highlights common obstacles faced when deploying multiple teams to the field simultaneously</a:t>
            </a:r>
          </a:p>
          <a:p>
            <a:pPr>
              <a:buClr>
                <a:srgbClr val="60A19B"/>
              </a:buClr>
            </a:pPr>
            <a:r>
              <a:rPr lang="en-US" sz="2600" dirty="0"/>
              <a:t>Covers denominator concerns, encountering multiple data collection forms and tally sheets on the ground, and using technology to share questions and answers across teams when a team faces an unexpected challenge.</a:t>
            </a:r>
          </a:p>
        </p:txBody>
      </p:sp>
    </p:spTree>
    <p:extLst>
      <p:ext uri="{BB962C8B-B14F-4D97-AF65-F5344CB8AC3E}">
        <p14:creationId xmlns:p14="http://schemas.microsoft.com/office/powerpoint/2010/main" val="322401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noFill/>
          <a:ln>
            <a:noFill/>
          </a:ln>
        </p:spPr>
        <p:style>
          <a:lnRef idx="2">
            <a:schemeClr val="dk1"/>
          </a:lnRef>
          <a:fillRef idx="1">
            <a:schemeClr val="lt1"/>
          </a:fillRef>
          <a:effectRef idx="0">
            <a:schemeClr val="dk1"/>
          </a:effectRef>
          <a:fontRef idx="minor">
            <a:schemeClr val="dk1"/>
          </a:fontRef>
        </p:style>
        <p:txBody>
          <a:bodyPr/>
          <a:lstStyle/>
          <a:p>
            <a:pPr>
              <a:lnSpc>
                <a:spcPts val="3794"/>
              </a:lnSpc>
            </a:pPr>
            <a:r>
              <a:rPr lang="en-US" sz="4000" dirty="0"/>
              <a:t>What is a health information system?</a:t>
            </a:r>
          </a:p>
        </p:txBody>
      </p:sp>
      <p:sp>
        <p:nvSpPr>
          <p:cNvPr id="6" name="Text Placeholder 2"/>
          <p:cNvSpPr>
            <a:spLocks noGrp="1"/>
          </p:cNvSpPr>
          <p:nvPr>
            <p:ph type="body" sz="quarter" idx="10"/>
          </p:nvPr>
        </p:nvSpPr>
        <p:spPr>
          <a:xfrm>
            <a:off x="636420" y="2656841"/>
            <a:ext cx="11510976" cy="3966708"/>
          </a:xfrm>
        </p:spPr>
        <p:txBody>
          <a:bodyPr/>
          <a:lstStyle/>
          <a:p>
            <a:pPr marL="294170" indent="-294170">
              <a:lnSpc>
                <a:spcPts val="3000"/>
              </a:lnSpc>
              <a:spcAft>
                <a:spcPts val="1059"/>
              </a:spcAft>
              <a:buClr>
                <a:srgbClr val="60A19B"/>
              </a:buClr>
              <a:buFont typeface="Arial" panose="020B0604020202020204" pitchFamily="34" charset="0"/>
              <a:buChar char="•"/>
            </a:pPr>
            <a:r>
              <a:rPr lang="en-US" sz="2100" dirty="0">
                <a:latin typeface="Century Gothic" panose="020B0502020202020204" pitchFamily="34" charset="0"/>
              </a:rPr>
              <a:t>An HIS covers </a:t>
            </a:r>
            <a:r>
              <a:rPr lang="en-US" sz="2100" b="1" dirty="0">
                <a:latin typeface="Century Gothic" panose="020B0502020202020204" pitchFamily="34" charset="0"/>
              </a:rPr>
              <a:t>all health system functions</a:t>
            </a:r>
            <a:r>
              <a:rPr lang="en-US" sz="2100" dirty="0">
                <a:latin typeface="Century Gothic" panose="020B0502020202020204" pitchFamily="34" charset="0"/>
              </a:rPr>
              <a:t>. </a:t>
            </a:r>
          </a:p>
          <a:p>
            <a:pPr marL="294170" indent="-294170">
              <a:lnSpc>
                <a:spcPts val="3000"/>
              </a:lnSpc>
              <a:spcAft>
                <a:spcPts val="1059"/>
              </a:spcAft>
              <a:buClr>
                <a:srgbClr val="60A19B"/>
              </a:buClr>
              <a:buFont typeface="Arial" panose="020B0604020202020204" pitchFamily="34" charset="0"/>
              <a:buChar char="•"/>
            </a:pPr>
            <a:r>
              <a:rPr lang="en-US" sz="2100" dirty="0">
                <a:latin typeface="Century Gothic" panose="020B0502020202020204" pitchFamily="34" charset="0"/>
              </a:rPr>
              <a:t>The data elements collected represent the full range of health services and programs available in a country, including </a:t>
            </a:r>
            <a:r>
              <a:rPr lang="en-US" sz="2100" b="1" dirty="0">
                <a:latin typeface="Century Gothic" panose="020B0502020202020204" pitchFamily="34" charset="0"/>
              </a:rPr>
              <a:t>HIV and other disease-specific programs</a:t>
            </a:r>
            <a:r>
              <a:rPr lang="en-US" sz="2100" dirty="0">
                <a:latin typeface="Century Gothic" panose="020B0502020202020204" pitchFamily="34" charset="0"/>
              </a:rPr>
              <a:t>.</a:t>
            </a:r>
          </a:p>
          <a:p>
            <a:pPr marL="294170" indent="-294170">
              <a:lnSpc>
                <a:spcPts val="3000"/>
              </a:lnSpc>
              <a:spcAft>
                <a:spcPts val="1059"/>
              </a:spcAft>
              <a:buClr>
                <a:srgbClr val="60A19B"/>
              </a:buClr>
              <a:buFont typeface="Arial" panose="020B0604020202020204" pitchFamily="34" charset="0"/>
              <a:buChar char="•"/>
            </a:pPr>
            <a:r>
              <a:rPr lang="en-US" sz="2100" dirty="0">
                <a:latin typeface="Century Gothic" panose="020B0502020202020204" pitchFamily="34" charset="0"/>
              </a:rPr>
              <a:t>A strong HIS contains </a:t>
            </a:r>
            <a:r>
              <a:rPr lang="en-US" sz="2100" b="1" dirty="0">
                <a:latin typeface="Century Gothic" panose="020B0502020202020204" pitchFamily="34" charset="0"/>
              </a:rPr>
              <a:t>comprehensive data sources,                                               </a:t>
            </a:r>
            <a:r>
              <a:rPr lang="en-US" sz="2100" dirty="0">
                <a:latin typeface="Century Gothic" panose="020B0502020202020204" pitchFamily="34" charset="0"/>
              </a:rPr>
              <a:t>including laboratory, population, logistics,                                                                        and workforce information.</a:t>
            </a:r>
          </a:p>
          <a:p>
            <a:pPr marL="294170" indent="-294170">
              <a:lnSpc>
                <a:spcPts val="3000"/>
              </a:lnSpc>
              <a:spcAft>
                <a:spcPts val="1059"/>
              </a:spcAft>
              <a:buClr>
                <a:srgbClr val="60A19B"/>
              </a:buClr>
              <a:buFont typeface="Arial" panose="020B0604020202020204" pitchFamily="34" charset="0"/>
              <a:buChar char="•"/>
            </a:pPr>
            <a:r>
              <a:rPr lang="en-US" sz="2100" dirty="0">
                <a:latin typeface="Century Gothic" panose="020B0502020202020204" pitchFamily="34" charset="0"/>
              </a:rPr>
              <a:t>A strong HIS is </a:t>
            </a:r>
            <a:r>
              <a:rPr lang="en-US" sz="2100" b="1" dirty="0">
                <a:latin typeface="Century Gothic" panose="020B0502020202020204" pitchFamily="34" charset="0"/>
              </a:rPr>
              <a:t>integrated and interoperable</a:t>
            </a:r>
            <a:r>
              <a:rPr lang="en-US" sz="2100" dirty="0">
                <a:latin typeface="Century Gothic" panose="020B0502020202020204" pitchFamily="34" charset="0"/>
              </a:rPr>
              <a:t>.</a:t>
            </a:r>
          </a:p>
          <a:p>
            <a:pPr marL="294170" indent="-294170">
              <a:lnSpc>
                <a:spcPts val="3000"/>
              </a:lnSpc>
              <a:spcAft>
                <a:spcPts val="1059"/>
              </a:spcAft>
              <a:buClr>
                <a:srgbClr val="60A19B"/>
              </a:buClr>
              <a:buFont typeface="Arial" panose="020B0604020202020204" pitchFamily="34" charset="0"/>
              <a:buChar char="•"/>
            </a:pPr>
            <a:r>
              <a:rPr lang="en-US" sz="2100" b="1" dirty="0">
                <a:latin typeface="Century Gothic" panose="020B0502020202020204" pitchFamily="34" charset="0"/>
              </a:rPr>
              <a:t>Digital HIS</a:t>
            </a:r>
            <a:r>
              <a:rPr lang="en-US" sz="2100" dirty="0">
                <a:latin typeface="Century Gothic" panose="020B0502020202020204" pitchFamily="34" charset="0"/>
              </a:rPr>
              <a:t> applies technology to the HIS.</a:t>
            </a:r>
            <a:endParaRPr lang="en-US" sz="2100" b="1" dirty="0">
              <a:latin typeface="Century Gothic" panose="020B0502020202020204" pitchFamily="34" charset="0"/>
            </a:endParaRPr>
          </a:p>
        </p:txBody>
      </p:sp>
      <p:sp>
        <p:nvSpPr>
          <p:cNvPr id="5" name="Text Placeholder 4">
            <a:extLst>
              <a:ext uri="{FF2B5EF4-FFF2-40B4-BE49-F238E27FC236}">
                <a16:creationId xmlns:a16="http://schemas.microsoft.com/office/drawing/2014/main" id="{73F5109F-69D2-A84A-864A-E5D07BDE848D}"/>
              </a:ext>
            </a:extLst>
          </p:cNvPr>
          <p:cNvSpPr>
            <a:spLocks noGrp="1"/>
          </p:cNvSpPr>
          <p:nvPr>
            <p:ph type="body" sz="quarter" idx="11"/>
          </p:nvPr>
        </p:nvSpPr>
        <p:spPr>
          <a:xfrm>
            <a:off x="681024" y="1145804"/>
            <a:ext cx="10829951" cy="1421829"/>
          </a:xfrm>
        </p:spPr>
        <p:txBody>
          <a:bodyPr/>
          <a:lstStyle/>
          <a:p>
            <a:r>
              <a:rPr lang="en-US" sz="3600" dirty="0">
                <a:solidFill>
                  <a:srgbClr val="2B1632"/>
                </a:solidFill>
                <a:latin typeface="Century Gothic" panose="020B0502020202020204" pitchFamily="34" charset="0"/>
                <a:ea typeface="Bell MT" panose="02020503060305020303" pitchFamily="18" charset="0"/>
                <a:cs typeface="Bell MT" panose="02020503060305020303" pitchFamily="18" charset="0"/>
              </a:rPr>
              <a:t>A strong </a:t>
            </a:r>
            <a:r>
              <a:rPr lang="en-US" sz="3600" b="1" dirty="0">
                <a:solidFill>
                  <a:srgbClr val="2B1632"/>
                </a:solidFill>
                <a:latin typeface="Century Gothic" panose="020B0502020202020204" pitchFamily="34" charset="0"/>
                <a:ea typeface="Bell MT" panose="02020503060305020303" pitchFamily="18" charset="0"/>
                <a:cs typeface="Bell MT" panose="02020503060305020303" pitchFamily="18" charset="0"/>
              </a:rPr>
              <a:t>health information system (HIS) </a:t>
            </a:r>
            <a:r>
              <a:rPr lang="en-US" sz="3600" dirty="0">
                <a:solidFill>
                  <a:srgbClr val="2B1632"/>
                </a:solidFill>
                <a:latin typeface="Century Gothic" panose="020B0502020202020204" pitchFamily="34" charset="0"/>
                <a:ea typeface="Bell MT" panose="02020503060305020303" pitchFamily="18" charset="0"/>
                <a:cs typeface="Bell MT" panose="02020503060305020303" pitchFamily="18" charset="0"/>
              </a:rPr>
              <a:t>captures health system information needs.</a:t>
            </a:r>
            <a:endParaRPr lang="en-US" sz="3600" dirty="0">
              <a:solidFill>
                <a:srgbClr val="2B1632"/>
              </a:solidFill>
              <a:latin typeface="Century Gothic" panose="020B0502020202020204" pitchFamily="34" charset="0"/>
              <a:ea typeface="Calibri" panose="020F0502020204030204" pitchFamily="34" charset="0"/>
              <a:cs typeface="Calibri" panose="020F0502020204030204" pitchFamily="34" charset="0"/>
            </a:endParaRPr>
          </a:p>
          <a:p>
            <a:endParaRPr lang="en-US" dirty="0"/>
          </a:p>
        </p:txBody>
      </p:sp>
      <p:pic>
        <p:nvPicPr>
          <p:cNvPr id="8" name="Picture 7">
            <a:extLst>
              <a:ext uri="{FF2B5EF4-FFF2-40B4-BE49-F238E27FC236}">
                <a16:creationId xmlns:a16="http://schemas.microsoft.com/office/drawing/2014/main" id="{AE57AC82-E682-3842-917E-BC5F5B8BFBCB}"/>
              </a:ext>
            </a:extLst>
          </p:cNvPr>
          <p:cNvPicPr>
            <a:picLocks noChangeAspect="1"/>
          </p:cNvPicPr>
          <p:nvPr/>
        </p:nvPicPr>
        <p:blipFill rotWithShape="1">
          <a:blip r:embed="rId3">
            <a:extLst>
              <a:ext uri="{28A0092B-C50C-407E-A947-70E740481C1C}">
                <a14:useLocalDpi xmlns:a14="http://schemas.microsoft.com/office/drawing/2010/main" val="0"/>
              </a:ext>
            </a:extLst>
          </a:blip>
          <a:srcRect l="29594" t="21138" r="8376" b="28293"/>
          <a:stretch/>
        </p:blipFill>
        <p:spPr>
          <a:xfrm rot="9780000" flipH="1">
            <a:off x="7033504" y="3924461"/>
            <a:ext cx="4948468" cy="3360205"/>
          </a:xfrm>
          <a:prstGeom prst="rect">
            <a:avLst/>
          </a:prstGeom>
        </p:spPr>
      </p:pic>
    </p:spTree>
    <p:extLst>
      <p:ext uri="{BB962C8B-B14F-4D97-AF65-F5344CB8AC3E}">
        <p14:creationId xmlns:p14="http://schemas.microsoft.com/office/powerpoint/2010/main" val="3589791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8">
            <a:extLst>
              <a:ext uri="{FF2B5EF4-FFF2-40B4-BE49-F238E27FC236}">
                <a16:creationId xmlns:a16="http://schemas.microsoft.com/office/drawing/2014/main" id="{05954206-F974-4AB8-B6A0-866C14A958CE}"/>
              </a:ext>
            </a:extLst>
          </p:cNvPr>
          <p:cNvSpPr txBox="1"/>
          <p:nvPr/>
        </p:nvSpPr>
        <p:spPr>
          <a:xfrm>
            <a:off x="1261998" y="891074"/>
            <a:ext cx="7992414" cy="5700407"/>
          </a:xfrm>
          <a:prstGeom prst="rect">
            <a:avLst/>
          </a:prstGeom>
        </p:spPr>
        <p:txBody>
          <a:bodyPr vert="horz" wrap="square" lIns="0" tIns="0" rIns="0" bIns="0" rtlCol="0">
            <a:spAutoFit/>
          </a:bodyPr>
          <a:lstStyle/>
          <a:p>
            <a:pPr marL="11206">
              <a:lnSpc>
                <a:spcPts val="4853"/>
              </a:lnSpc>
            </a:pPr>
            <a:r>
              <a:rPr lang="en-US" sz="4400" b="1" dirty="0">
                <a:solidFill>
                  <a:srgbClr val="A29CC0"/>
                </a:solidFill>
                <a:latin typeface="Century Gothic" panose="020B0502020202020204" pitchFamily="34" charset="0"/>
              </a:rPr>
              <a:t>Sustaining the impact</a:t>
            </a:r>
          </a:p>
          <a:p>
            <a:pPr marL="11206">
              <a:lnSpc>
                <a:spcPts val="4853"/>
              </a:lnSpc>
            </a:pPr>
            <a:endParaRPr lang="en-US" sz="4400" spc="-132" dirty="0">
              <a:solidFill>
                <a:schemeClr val="bg1"/>
              </a:solidFill>
              <a:latin typeface="Century Gothic" panose="020B0502020202020204" pitchFamily="34" charset="0"/>
            </a:endParaRPr>
          </a:p>
          <a:p>
            <a:pPr marL="11206">
              <a:lnSpc>
                <a:spcPts val="4853"/>
              </a:lnSpc>
            </a:pPr>
            <a:endParaRPr lang="en-US" sz="4400" spc="-132" dirty="0">
              <a:solidFill>
                <a:schemeClr val="bg1"/>
              </a:solidFill>
              <a:latin typeface="Century Gothic" panose="020B0502020202020204" pitchFamily="34" charset="0"/>
            </a:endParaRPr>
          </a:p>
          <a:p>
            <a:pPr marL="11206">
              <a:lnSpc>
                <a:spcPts val="4853"/>
              </a:lnSpc>
            </a:pPr>
            <a:endParaRPr lang="en-US" sz="4400" spc="-132" dirty="0">
              <a:solidFill>
                <a:schemeClr val="bg1"/>
              </a:solidFill>
              <a:latin typeface="Century Gothic" panose="020B0502020202020204" pitchFamily="34" charset="0"/>
            </a:endParaRPr>
          </a:p>
          <a:p>
            <a:pPr marL="11206">
              <a:lnSpc>
                <a:spcPts val="4853"/>
              </a:lnSpc>
            </a:pPr>
            <a:endParaRPr lang="en-US" sz="4400" spc="-132" dirty="0">
              <a:solidFill>
                <a:schemeClr val="bg1"/>
              </a:solidFill>
              <a:latin typeface="Century Gothic" panose="020B0502020202020204" pitchFamily="34" charset="0"/>
            </a:endParaRPr>
          </a:p>
          <a:p>
            <a:pPr marL="11206">
              <a:lnSpc>
                <a:spcPts val="4853"/>
              </a:lnSpc>
            </a:pPr>
            <a:r>
              <a:rPr lang="en-US" sz="4400" spc="-132" dirty="0">
                <a:solidFill>
                  <a:schemeClr val="bg1"/>
                </a:solidFill>
                <a:latin typeface="Century Gothic" panose="020B0502020202020204" pitchFamily="34" charset="0"/>
              </a:rPr>
              <a:t>Triangulation with additional data when routine and HMIS data are not enough</a:t>
            </a:r>
          </a:p>
          <a:p>
            <a:pPr marL="11206" defTabSz="806807">
              <a:lnSpc>
                <a:spcPts val="5730"/>
              </a:lnSpc>
              <a:defRPr/>
            </a:pPr>
            <a:endParaRPr sz="4400" dirty="0">
              <a:solidFill>
                <a:srgbClr val="FFC000"/>
              </a:solidFill>
              <a:latin typeface="Futura Lt BT" panose="020B0402020204020303" pitchFamily="34" charset="0"/>
              <a:cs typeface="Gill Sans MT"/>
            </a:endParaRPr>
          </a:p>
        </p:txBody>
      </p:sp>
      <p:grpSp>
        <p:nvGrpSpPr>
          <p:cNvPr id="6" name="Group 5">
            <a:extLst>
              <a:ext uri="{FF2B5EF4-FFF2-40B4-BE49-F238E27FC236}">
                <a16:creationId xmlns:a16="http://schemas.microsoft.com/office/drawing/2014/main" id="{7990E5B6-CA4D-41E6-88F8-C9AFED100805}"/>
              </a:ext>
            </a:extLst>
          </p:cNvPr>
          <p:cNvGrpSpPr/>
          <p:nvPr/>
        </p:nvGrpSpPr>
        <p:grpSpPr>
          <a:xfrm>
            <a:off x="6662057" y="1066096"/>
            <a:ext cx="3017800" cy="2220687"/>
            <a:chOff x="6662057" y="1066096"/>
            <a:chExt cx="3017800" cy="2220687"/>
          </a:xfrm>
        </p:grpSpPr>
        <p:sp>
          <p:nvSpPr>
            <p:cNvPr id="3" name="Oval 2">
              <a:extLst>
                <a:ext uri="{FF2B5EF4-FFF2-40B4-BE49-F238E27FC236}">
                  <a16:creationId xmlns:a16="http://schemas.microsoft.com/office/drawing/2014/main" id="{11D82046-A707-4F4C-80C2-AD41B8BFEFFA}"/>
                </a:ext>
              </a:extLst>
            </p:cNvPr>
            <p:cNvSpPr/>
            <p:nvPr/>
          </p:nvSpPr>
          <p:spPr>
            <a:xfrm>
              <a:off x="6662057" y="1352638"/>
              <a:ext cx="1934145" cy="1934145"/>
            </a:xfrm>
            <a:prstGeom prst="ellipse">
              <a:avLst/>
            </a:prstGeom>
            <a:solidFill>
              <a:srgbClr val="60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E5AE1D5-3528-4E22-A52B-B1D7E1604FA1}"/>
                </a:ext>
              </a:extLst>
            </p:cNvPr>
            <p:cNvSpPr/>
            <p:nvPr/>
          </p:nvSpPr>
          <p:spPr>
            <a:xfrm>
              <a:off x="8596202" y="1066096"/>
              <a:ext cx="1083655" cy="1083655"/>
            </a:xfrm>
            <a:prstGeom prst="ellipse">
              <a:avLst/>
            </a:prstGeom>
            <a:solidFill>
              <a:srgbClr val="60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BB87A74-B87D-4014-B2C8-BB1E56212436}"/>
                </a:ext>
              </a:extLst>
            </p:cNvPr>
            <p:cNvSpPr/>
            <p:nvPr/>
          </p:nvSpPr>
          <p:spPr>
            <a:xfrm>
              <a:off x="9325346" y="2154669"/>
              <a:ext cx="330081" cy="330081"/>
            </a:xfrm>
            <a:prstGeom prst="ellipse">
              <a:avLst/>
            </a:prstGeom>
            <a:solidFill>
              <a:srgbClr val="60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91629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EF4AE-A64D-4859-8768-C3CB5735EA1A}"/>
              </a:ext>
            </a:extLst>
          </p:cNvPr>
          <p:cNvSpPr>
            <a:spLocks noGrp="1"/>
          </p:cNvSpPr>
          <p:nvPr>
            <p:ph type="title"/>
          </p:nvPr>
        </p:nvSpPr>
        <p:spPr>
          <a:xfrm>
            <a:off x="595297" y="156895"/>
            <a:ext cx="10574575" cy="1008529"/>
          </a:xfrm>
        </p:spPr>
        <p:txBody>
          <a:bodyPr/>
          <a:lstStyle/>
          <a:p>
            <a:r>
              <a:rPr lang="en-US" dirty="0"/>
              <a:t>When available data aren’t enough</a:t>
            </a:r>
          </a:p>
        </p:txBody>
      </p:sp>
      <p:sp>
        <p:nvSpPr>
          <p:cNvPr id="3" name="Text Placeholder 2">
            <a:extLst>
              <a:ext uri="{FF2B5EF4-FFF2-40B4-BE49-F238E27FC236}">
                <a16:creationId xmlns:a16="http://schemas.microsoft.com/office/drawing/2014/main" id="{82B827AD-4DE2-4A09-9F71-7DA94E7C1782}"/>
              </a:ext>
            </a:extLst>
          </p:cNvPr>
          <p:cNvSpPr>
            <a:spLocks noGrp="1"/>
          </p:cNvSpPr>
          <p:nvPr>
            <p:ph type="body" sz="quarter" idx="10"/>
          </p:nvPr>
        </p:nvSpPr>
        <p:spPr>
          <a:xfrm>
            <a:off x="595296" y="2627078"/>
            <a:ext cx="10574575" cy="3353639"/>
          </a:xfrm>
        </p:spPr>
        <p:txBody>
          <a:bodyPr>
            <a:normAutofit/>
          </a:bodyPr>
          <a:lstStyle/>
          <a:p>
            <a:pPr marL="0" indent="0">
              <a:spcAft>
                <a:spcPts val="600"/>
              </a:spcAft>
              <a:buNone/>
            </a:pPr>
            <a:r>
              <a:rPr lang="en-US" sz="2600" dirty="0"/>
              <a:t>There are circumstances when additional data are called for:</a:t>
            </a:r>
          </a:p>
          <a:p>
            <a:pPr lvl="1">
              <a:spcAft>
                <a:spcPts val="600"/>
              </a:spcAft>
              <a:buClr>
                <a:srgbClr val="60A19B"/>
              </a:buClr>
            </a:pPr>
            <a:r>
              <a:rPr lang="en-US" sz="2600" dirty="0"/>
              <a:t>To improve understanding of barriers to access for “missed” or hard-to-reach populations</a:t>
            </a:r>
          </a:p>
          <a:p>
            <a:pPr lvl="1">
              <a:spcAft>
                <a:spcPts val="600"/>
              </a:spcAft>
              <a:buClr>
                <a:srgbClr val="60A19B"/>
              </a:buClr>
            </a:pPr>
            <a:r>
              <a:rPr lang="en-US" sz="2600" dirty="0"/>
              <a:t>To improve routine monitoring indicators</a:t>
            </a:r>
          </a:p>
          <a:p>
            <a:pPr lvl="1">
              <a:spcAft>
                <a:spcPts val="600"/>
              </a:spcAft>
              <a:buClr>
                <a:srgbClr val="60A19B"/>
              </a:buClr>
            </a:pPr>
            <a:r>
              <a:rPr lang="en-US" sz="2600" dirty="0"/>
              <a:t>To monitor prevention behaviors</a:t>
            </a:r>
          </a:p>
          <a:p>
            <a:pPr lvl="1">
              <a:spcAft>
                <a:spcPts val="600"/>
              </a:spcAft>
              <a:buClr>
                <a:srgbClr val="60A19B"/>
              </a:buClr>
            </a:pPr>
            <a:r>
              <a:rPr lang="en-US" sz="2600" dirty="0"/>
              <a:t>To answer specific programmatic questions</a:t>
            </a:r>
          </a:p>
          <a:p>
            <a:endParaRPr lang="en-US" dirty="0"/>
          </a:p>
        </p:txBody>
      </p:sp>
      <p:sp>
        <p:nvSpPr>
          <p:cNvPr id="4" name="Text Placeholder 3">
            <a:extLst>
              <a:ext uri="{FF2B5EF4-FFF2-40B4-BE49-F238E27FC236}">
                <a16:creationId xmlns:a16="http://schemas.microsoft.com/office/drawing/2014/main" id="{B821177F-A6AE-4B76-BE30-8FD42D710144}"/>
              </a:ext>
            </a:extLst>
          </p:cNvPr>
          <p:cNvSpPr>
            <a:spLocks noGrp="1"/>
          </p:cNvSpPr>
          <p:nvPr>
            <p:ph type="body" sz="quarter" idx="11"/>
          </p:nvPr>
        </p:nvSpPr>
        <p:spPr>
          <a:xfrm>
            <a:off x="595299" y="1119704"/>
            <a:ext cx="8853502" cy="738718"/>
          </a:xfrm>
        </p:spPr>
        <p:txBody>
          <a:bodyPr>
            <a:noAutofit/>
          </a:bodyPr>
          <a:lstStyle/>
          <a:p>
            <a:pPr marL="0" indent="0">
              <a:lnSpc>
                <a:spcPts val="4000"/>
              </a:lnSpc>
              <a:buNone/>
            </a:pPr>
            <a:r>
              <a:rPr lang="en-US" sz="3600" dirty="0"/>
              <a:t>Implementation science and improving HIV programs</a:t>
            </a:r>
          </a:p>
        </p:txBody>
      </p:sp>
    </p:spTree>
    <p:extLst>
      <p:ext uri="{BB962C8B-B14F-4D97-AF65-F5344CB8AC3E}">
        <p14:creationId xmlns:p14="http://schemas.microsoft.com/office/powerpoint/2010/main" val="10940138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E7BC6-6E48-484A-B766-D0621A31FC50}"/>
              </a:ext>
            </a:extLst>
          </p:cNvPr>
          <p:cNvSpPr>
            <a:spLocks noGrp="1"/>
          </p:cNvSpPr>
          <p:nvPr>
            <p:ph type="title"/>
          </p:nvPr>
        </p:nvSpPr>
        <p:spPr>
          <a:xfrm>
            <a:off x="681024" y="549141"/>
            <a:ext cx="10230816" cy="1008529"/>
          </a:xfrm>
        </p:spPr>
        <p:txBody>
          <a:bodyPr>
            <a:normAutofit fontScale="90000"/>
          </a:bodyPr>
          <a:lstStyle/>
          <a:p>
            <a:pPr>
              <a:lnSpc>
                <a:spcPts val="4800"/>
              </a:lnSpc>
            </a:pPr>
            <a:r>
              <a:rPr lang="en-US" dirty="0"/>
              <a:t>To understand barriers and opportunities </a:t>
            </a:r>
            <a:r>
              <a:rPr lang="en-US" b="0" dirty="0">
                <a:solidFill>
                  <a:srgbClr val="2B1632"/>
                </a:solidFill>
              </a:rPr>
              <a:t>for reaching “missed” populations</a:t>
            </a:r>
          </a:p>
        </p:txBody>
      </p:sp>
      <p:sp>
        <p:nvSpPr>
          <p:cNvPr id="3" name="Text Placeholder 2">
            <a:extLst>
              <a:ext uri="{FF2B5EF4-FFF2-40B4-BE49-F238E27FC236}">
                <a16:creationId xmlns:a16="http://schemas.microsoft.com/office/drawing/2014/main" id="{61827C2D-9A25-4081-A6AB-BCFFB7A73AC0}"/>
              </a:ext>
            </a:extLst>
          </p:cNvPr>
          <p:cNvSpPr>
            <a:spLocks noGrp="1"/>
          </p:cNvSpPr>
          <p:nvPr>
            <p:ph type="body" sz="quarter" idx="10"/>
          </p:nvPr>
        </p:nvSpPr>
        <p:spPr>
          <a:xfrm>
            <a:off x="681024" y="1984606"/>
            <a:ext cx="11131225" cy="2721137"/>
          </a:xfrm>
        </p:spPr>
        <p:txBody>
          <a:bodyPr>
            <a:normAutofit fontScale="47500" lnSpcReduction="20000"/>
          </a:bodyPr>
          <a:lstStyle/>
          <a:p>
            <a:pPr marL="0" indent="0">
              <a:spcAft>
                <a:spcPts val="600"/>
              </a:spcAft>
              <a:buNone/>
            </a:pPr>
            <a:r>
              <a:rPr lang="en-US" sz="4500" b="1" dirty="0"/>
              <a:t>Male characterization studies</a:t>
            </a:r>
          </a:p>
          <a:p>
            <a:pPr>
              <a:buClr>
                <a:srgbClr val="60A19B"/>
              </a:buClr>
            </a:pPr>
            <a:r>
              <a:rPr lang="en-US" sz="4500" dirty="0"/>
              <a:t>Haiti</a:t>
            </a:r>
          </a:p>
          <a:p>
            <a:pPr lvl="1">
              <a:lnSpc>
                <a:spcPts val="2500"/>
              </a:lnSpc>
              <a:buClr>
                <a:schemeClr val="bg1">
                  <a:lumMod val="75000"/>
                </a:schemeClr>
              </a:buClr>
            </a:pPr>
            <a:r>
              <a:rPr lang="en-US" sz="4500" dirty="0"/>
              <a:t>Survey results </a:t>
            </a:r>
            <a:r>
              <a:rPr lang="en-US" sz="4500" u="sng" dirty="0"/>
              <a:t>from men</a:t>
            </a:r>
            <a:r>
              <a:rPr lang="en-US" sz="4500" dirty="0"/>
              <a:t> show an increase in condom use and HIV testing when men talk about these issues with AGYW sexual partners.</a:t>
            </a:r>
          </a:p>
          <a:p>
            <a:pPr lvl="1">
              <a:lnSpc>
                <a:spcPts val="2500"/>
              </a:lnSpc>
              <a:buClr>
                <a:schemeClr val="bg1">
                  <a:lumMod val="75000"/>
                </a:schemeClr>
              </a:buClr>
            </a:pPr>
            <a:r>
              <a:rPr lang="en-US" sz="4500" dirty="0"/>
              <a:t>Meetings with girls in the </a:t>
            </a:r>
            <a:r>
              <a:rPr lang="en-US" sz="4500" u="sng" dirty="0"/>
              <a:t>DREAMS</a:t>
            </a:r>
            <a:r>
              <a:rPr lang="en-US" sz="4500" dirty="0"/>
              <a:t> (Determined, Resilient, Empowered, AIDS-free, Mentored, and Safe) program suggest that girls don’t think they can influence their male partners to get tested.</a:t>
            </a:r>
          </a:p>
          <a:p>
            <a:endParaRPr lang="en-US" dirty="0"/>
          </a:p>
        </p:txBody>
      </p:sp>
      <p:sp>
        <p:nvSpPr>
          <p:cNvPr id="4" name="Rectangle 3">
            <a:extLst>
              <a:ext uri="{FF2B5EF4-FFF2-40B4-BE49-F238E27FC236}">
                <a16:creationId xmlns:a16="http://schemas.microsoft.com/office/drawing/2014/main" id="{F1A0B03C-6C9A-8A4D-AB47-694D51477315}"/>
              </a:ext>
            </a:extLst>
          </p:cNvPr>
          <p:cNvSpPr/>
          <p:nvPr/>
        </p:nvSpPr>
        <p:spPr>
          <a:xfrm>
            <a:off x="762000" y="4693921"/>
            <a:ext cx="10622280" cy="1819730"/>
          </a:xfrm>
          <a:prstGeom prst="rect">
            <a:avLst/>
          </a:prstGeom>
          <a:solidFill>
            <a:srgbClr val="CCC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EE33381-2D4A-984E-9292-06FE9A01C7B0}"/>
              </a:ext>
            </a:extLst>
          </p:cNvPr>
          <p:cNvSpPr/>
          <p:nvPr/>
        </p:nvSpPr>
        <p:spPr>
          <a:xfrm>
            <a:off x="1127760" y="4973626"/>
            <a:ext cx="9890760" cy="1272143"/>
          </a:xfrm>
          <a:prstGeom prst="rect">
            <a:avLst/>
          </a:prstGeom>
        </p:spPr>
        <p:txBody>
          <a:bodyPr wrap="square">
            <a:spAutoFit/>
          </a:bodyPr>
          <a:lstStyle/>
          <a:p>
            <a:pPr>
              <a:lnSpc>
                <a:spcPts val="2200"/>
              </a:lnSpc>
            </a:pPr>
            <a:r>
              <a:rPr lang="en-US" sz="2000" i="1" dirty="0">
                <a:latin typeface="Century Gothic" panose="020B0502020202020204" pitchFamily="34" charset="0"/>
              </a:rPr>
              <a:t>I think they have to decide for themselves; they are not children. The only thing I say to him is that I am HIV-negative and wish he is also negative.</a:t>
            </a:r>
          </a:p>
          <a:p>
            <a:endParaRPr lang="en-US" sz="2000" dirty="0">
              <a:latin typeface="Century Gothic" panose="020B0502020202020204" pitchFamily="34" charset="0"/>
            </a:endParaRPr>
          </a:p>
          <a:p>
            <a:r>
              <a:rPr lang="en-US" sz="2000" i="1" dirty="0">
                <a:latin typeface="Century Gothic" panose="020B0502020202020204" pitchFamily="34" charset="0"/>
              </a:rPr>
              <a:t>If I influence him, it may be unconsciously when I told him about my HIV status.</a:t>
            </a:r>
            <a:endParaRPr lang="en-US" sz="2000" dirty="0">
              <a:latin typeface="Century Gothic" panose="020B0502020202020204" pitchFamily="34" charset="0"/>
            </a:endParaRPr>
          </a:p>
        </p:txBody>
      </p:sp>
    </p:spTree>
    <p:extLst>
      <p:ext uri="{BB962C8B-B14F-4D97-AF65-F5344CB8AC3E}">
        <p14:creationId xmlns:p14="http://schemas.microsoft.com/office/powerpoint/2010/main" val="14855992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96686B-6F35-4178-82BE-2B5B9E2A6584}"/>
              </a:ext>
            </a:extLst>
          </p:cNvPr>
          <p:cNvSpPr>
            <a:spLocks noGrp="1"/>
          </p:cNvSpPr>
          <p:nvPr>
            <p:ph type="title"/>
          </p:nvPr>
        </p:nvSpPr>
        <p:spPr>
          <a:xfrm>
            <a:off x="676178" y="261189"/>
            <a:ext cx="11195781" cy="752107"/>
          </a:xfrm>
        </p:spPr>
        <p:txBody>
          <a:bodyPr>
            <a:noAutofit/>
          </a:bodyPr>
          <a:lstStyle/>
          <a:p>
            <a:r>
              <a:rPr lang="en-US" sz="3600" dirty="0"/>
              <a:t>Measurement of the PEPFAR indicator </a:t>
            </a:r>
            <a:r>
              <a:rPr lang="en-US" sz="3600" dirty="0" err="1"/>
              <a:t>Gend_GBV</a:t>
            </a:r>
            <a:endParaRPr lang="en-US" sz="3600" dirty="0"/>
          </a:p>
        </p:txBody>
      </p:sp>
      <p:sp>
        <p:nvSpPr>
          <p:cNvPr id="7" name="Text Placeholder 5">
            <a:extLst>
              <a:ext uri="{FF2B5EF4-FFF2-40B4-BE49-F238E27FC236}">
                <a16:creationId xmlns:a16="http://schemas.microsoft.com/office/drawing/2014/main" id="{4C66D87C-D80E-4849-87C7-EAB91C434344}"/>
              </a:ext>
            </a:extLst>
          </p:cNvPr>
          <p:cNvSpPr txBox="1">
            <a:spLocks/>
          </p:cNvSpPr>
          <p:nvPr/>
        </p:nvSpPr>
        <p:spPr>
          <a:xfrm>
            <a:off x="843820" y="1981348"/>
            <a:ext cx="10268261" cy="4437529"/>
          </a:xfrm>
          <a:prstGeom prst="rect">
            <a:avLst/>
          </a:prstGeom>
        </p:spPr>
        <p:txBody>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spcAft>
                <a:spcPts val="1059"/>
              </a:spcAft>
            </a:pPr>
            <a:r>
              <a:rPr lang="en-US" sz="2471" b="1" kern="0" dirty="0">
                <a:solidFill>
                  <a:sysClr val="windowText" lastClr="000000"/>
                </a:solidFill>
                <a:latin typeface="Century Gothic" panose="020B0502020202020204" pitchFamily="34" charset="0"/>
              </a:rPr>
              <a:t>Gend_GBV reporting </a:t>
            </a:r>
            <a:r>
              <a:rPr lang="en-US" sz="2471" kern="0" dirty="0">
                <a:solidFill>
                  <a:sysClr val="windowText" lastClr="000000"/>
                </a:solidFill>
                <a:latin typeface="Century Gothic" panose="020B0502020202020204" pitchFamily="34" charset="0"/>
              </a:rPr>
              <a:t>appeared inconsistent and hard to interpret across countries.</a:t>
            </a:r>
          </a:p>
          <a:p>
            <a:pPr lvl="1" indent="-357207">
              <a:spcAft>
                <a:spcPts val="1059"/>
              </a:spcAft>
              <a:buClr>
                <a:srgbClr val="60A19B"/>
              </a:buClr>
              <a:buFont typeface="Arial" panose="020B0604020202020204" pitchFamily="34" charset="0"/>
              <a:buChar char="•"/>
            </a:pPr>
            <a:r>
              <a:rPr lang="en-US" sz="2400" dirty="0">
                <a:latin typeface="Century Gothic" panose="020B0502020202020204" pitchFamily="34" charset="0"/>
              </a:rPr>
              <a:t>There was the need to improve the consistency of </a:t>
            </a:r>
            <a:r>
              <a:rPr lang="en-US" sz="2400" dirty="0" err="1">
                <a:latin typeface="Century Gothic" panose="020B0502020202020204" pitchFamily="34" charset="0"/>
              </a:rPr>
              <a:t>Gend_GBV</a:t>
            </a:r>
            <a:r>
              <a:rPr lang="en-US" sz="2400" dirty="0">
                <a:latin typeface="Century Gothic" panose="020B0502020202020204" pitchFamily="34" charset="0"/>
              </a:rPr>
              <a:t> reporting for improved interpretation within and across countries.</a:t>
            </a:r>
          </a:p>
          <a:p>
            <a:pPr lvl="1" indent="-357207">
              <a:spcAft>
                <a:spcPts val="600"/>
              </a:spcAft>
              <a:buClr>
                <a:srgbClr val="60A19B"/>
              </a:buClr>
              <a:buFont typeface="Arial" panose="020B0604020202020204" pitchFamily="34" charset="0"/>
              <a:buChar char="•"/>
            </a:pPr>
            <a:r>
              <a:rPr lang="en-US" sz="2471" kern="0" dirty="0">
                <a:solidFill>
                  <a:sysClr val="windowText" lastClr="000000"/>
                </a:solidFill>
                <a:latin typeface="Century Gothic" panose="020B0502020202020204" pitchFamily="34" charset="0"/>
              </a:rPr>
              <a:t>Based on indicator definition and better understanding of challenges, a data quality review tool was adapted, piloted, and launched. A recorded webinar discussing best practices for reporting this indicator is available at:</a:t>
            </a:r>
          </a:p>
          <a:p>
            <a:pPr marL="99993" lvl="1">
              <a:spcAft>
                <a:spcPts val="600"/>
              </a:spcAft>
              <a:buClr>
                <a:srgbClr val="60A19B"/>
              </a:buClr>
            </a:pPr>
            <a:r>
              <a:rPr lang="en-US" sz="2471" kern="0" dirty="0">
                <a:solidFill>
                  <a:sysClr val="windowText" lastClr="000000"/>
                </a:solidFill>
                <a:latin typeface="Century Gothic" panose="020B0502020202020204" pitchFamily="34" charset="0"/>
              </a:rPr>
              <a:t>    </a:t>
            </a:r>
            <a:r>
              <a:rPr lang="en-US" sz="2400" dirty="0">
                <a:latin typeface="Century Gothic" panose="020B0502020202020204" pitchFamily="34" charset="0"/>
                <a:hlinkClick r:id="rId3"/>
              </a:rPr>
              <a:t>www.measureevaluation.org/resources/publications/fs-19-339a</a:t>
            </a:r>
            <a:r>
              <a:rPr lang="en-US" sz="2118" kern="0" dirty="0">
                <a:solidFill>
                  <a:sysClr val="windowText" lastClr="000000"/>
                </a:solidFill>
                <a:latin typeface="Century Gothic" panose="020B0502020202020204" pitchFamily="34" charset="0"/>
              </a:rPr>
              <a:t>	</a:t>
            </a:r>
            <a:r>
              <a:rPr lang="en-US" sz="2294" kern="0" dirty="0">
                <a:solidFill>
                  <a:sysClr val="windowText" lastClr="000000"/>
                </a:solidFill>
                <a:latin typeface="Century Gothic" panose="020B0502020202020204" pitchFamily="34" charset="0"/>
              </a:rPr>
              <a:t>	</a:t>
            </a:r>
          </a:p>
        </p:txBody>
      </p:sp>
    </p:spTree>
    <p:extLst>
      <p:ext uri="{BB962C8B-B14F-4D97-AF65-F5344CB8AC3E}">
        <p14:creationId xmlns:p14="http://schemas.microsoft.com/office/powerpoint/2010/main" val="37436667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A5F9EAEB-B5E4-4EDE-8678-2F2F8DE92DE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15" t="20178" r="2273"/>
          <a:stretch/>
        </p:blipFill>
        <p:spPr>
          <a:xfrm>
            <a:off x="1578153" y="3342604"/>
            <a:ext cx="8791853" cy="2931176"/>
          </a:xfrm>
          <a:prstGeom prst="rect">
            <a:avLst/>
          </a:prstGeom>
        </p:spPr>
      </p:pic>
      <p:sp>
        <p:nvSpPr>
          <p:cNvPr id="3" name="Title 2">
            <a:extLst>
              <a:ext uri="{FF2B5EF4-FFF2-40B4-BE49-F238E27FC236}">
                <a16:creationId xmlns:a16="http://schemas.microsoft.com/office/drawing/2014/main" id="{3096686B-6F35-4178-82BE-2B5B9E2A6584}"/>
              </a:ext>
            </a:extLst>
          </p:cNvPr>
          <p:cNvSpPr>
            <a:spLocks noGrp="1"/>
          </p:cNvSpPr>
          <p:nvPr>
            <p:ph type="title"/>
          </p:nvPr>
        </p:nvSpPr>
        <p:spPr>
          <a:xfrm>
            <a:off x="704553" y="309649"/>
            <a:ext cx="8079349" cy="752107"/>
          </a:xfrm>
        </p:spPr>
        <p:txBody>
          <a:bodyPr/>
          <a:lstStyle/>
          <a:p>
            <a:r>
              <a:rPr lang="en-US" dirty="0"/>
              <a:t>Condom cascade in Uganda</a:t>
            </a:r>
          </a:p>
        </p:txBody>
      </p:sp>
      <p:sp>
        <p:nvSpPr>
          <p:cNvPr id="4" name="Rectangle 3">
            <a:extLst>
              <a:ext uri="{FF2B5EF4-FFF2-40B4-BE49-F238E27FC236}">
                <a16:creationId xmlns:a16="http://schemas.microsoft.com/office/drawing/2014/main" id="{06A0468B-54AB-46CD-9AFB-92F78C4F8719}"/>
              </a:ext>
            </a:extLst>
          </p:cNvPr>
          <p:cNvSpPr/>
          <p:nvPr/>
        </p:nvSpPr>
        <p:spPr>
          <a:xfrm>
            <a:off x="2026919" y="1719621"/>
            <a:ext cx="3734652" cy="952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0A19B"/>
                </a:solidFill>
                <a:latin typeface="Century Gothic" panose="020B0502020202020204" pitchFamily="34" charset="0"/>
              </a:rPr>
              <a:t>Prevention cascade: </a:t>
            </a:r>
          </a:p>
          <a:p>
            <a:pPr algn="ctr"/>
            <a:r>
              <a:rPr lang="en-US" dirty="0">
                <a:solidFill>
                  <a:srgbClr val="000000"/>
                </a:solidFill>
                <a:latin typeface="Century Gothic" panose="020B0502020202020204" pitchFamily="34" charset="0"/>
              </a:rPr>
              <a:t>Condom availability and use among men who paid for sex or who reported two or more partners in the past 4 weeks</a:t>
            </a:r>
          </a:p>
        </p:txBody>
      </p:sp>
      <p:sp>
        <p:nvSpPr>
          <p:cNvPr id="5" name="Rectangle 4">
            <a:extLst>
              <a:ext uri="{FF2B5EF4-FFF2-40B4-BE49-F238E27FC236}">
                <a16:creationId xmlns:a16="http://schemas.microsoft.com/office/drawing/2014/main" id="{FB37C72D-33EF-49F9-98D6-20744C88F8BC}"/>
              </a:ext>
            </a:extLst>
          </p:cNvPr>
          <p:cNvSpPr/>
          <p:nvPr/>
        </p:nvSpPr>
        <p:spPr>
          <a:xfrm>
            <a:off x="6328077" y="2027056"/>
            <a:ext cx="3593164" cy="752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0A19B"/>
                </a:solidFill>
                <a:latin typeface="Century Gothic" panose="020B0502020202020204" pitchFamily="34" charset="0"/>
              </a:rPr>
              <a:t>Prevention cascade: </a:t>
            </a:r>
          </a:p>
          <a:p>
            <a:pPr algn="ctr"/>
            <a:r>
              <a:rPr lang="en-US" dirty="0">
                <a:solidFill>
                  <a:srgbClr val="000000"/>
                </a:solidFill>
                <a:latin typeface="Century Gothic" panose="020B0502020202020204" pitchFamily="34" charset="0"/>
              </a:rPr>
              <a:t>Condom availability and use among women who received cash, gifts, or favors for sex in the past 12 months</a:t>
            </a:r>
          </a:p>
          <a:p>
            <a:pPr algn="ctr"/>
            <a:endParaRPr lang="en-US" sz="1412" b="1" dirty="0">
              <a:solidFill>
                <a:srgbClr val="000000"/>
              </a:solidFill>
              <a:latin typeface="Century Gothic" panose="020B0502020202020204" pitchFamily="34" charset="0"/>
            </a:endParaRPr>
          </a:p>
          <a:p>
            <a:pPr algn="ctr"/>
            <a:endParaRPr lang="en-US" sz="1412"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1758111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B39A5-ADA5-4302-A4FE-01A2E5E74B02}"/>
              </a:ext>
            </a:extLst>
          </p:cNvPr>
          <p:cNvSpPr>
            <a:spLocks noGrp="1"/>
          </p:cNvSpPr>
          <p:nvPr>
            <p:ph type="title"/>
          </p:nvPr>
        </p:nvSpPr>
        <p:spPr/>
        <p:txBody>
          <a:bodyPr>
            <a:normAutofit fontScale="90000"/>
          </a:bodyPr>
          <a:lstStyle/>
          <a:p>
            <a:r>
              <a:rPr lang="en-US" dirty="0"/>
              <a:t>Asking additional programmatic questions</a:t>
            </a:r>
          </a:p>
        </p:txBody>
      </p:sp>
      <p:sp>
        <p:nvSpPr>
          <p:cNvPr id="4" name="Text Placeholder 3">
            <a:extLst>
              <a:ext uri="{FF2B5EF4-FFF2-40B4-BE49-F238E27FC236}">
                <a16:creationId xmlns:a16="http://schemas.microsoft.com/office/drawing/2014/main" id="{747C371E-F69E-48B5-9890-0B70506EC393}"/>
              </a:ext>
            </a:extLst>
          </p:cNvPr>
          <p:cNvSpPr>
            <a:spLocks noGrp="1"/>
          </p:cNvSpPr>
          <p:nvPr>
            <p:ph type="body" sz="quarter" idx="11"/>
          </p:nvPr>
        </p:nvSpPr>
        <p:spPr>
          <a:xfrm>
            <a:off x="681024" y="1244663"/>
            <a:ext cx="8035636" cy="738718"/>
          </a:xfrm>
        </p:spPr>
        <p:txBody>
          <a:bodyPr>
            <a:normAutofit fontScale="70000" lnSpcReduction="20000"/>
          </a:bodyPr>
          <a:lstStyle/>
          <a:p>
            <a:pPr>
              <a:lnSpc>
                <a:spcPct val="120000"/>
              </a:lnSpc>
            </a:pPr>
            <a:r>
              <a:rPr lang="en-US" dirty="0"/>
              <a:t>The example of the PHFS legacy evaluation</a:t>
            </a:r>
          </a:p>
        </p:txBody>
      </p:sp>
    </p:spTree>
    <p:extLst>
      <p:ext uri="{BB962C8B-B14F-4D97-AF65-F5344CB8AC3E}">
        <p14:creationId xmlns:p14="http://schemas.microsoft.com/office/powerpoint/2010/main" val="11817373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31F006-EA73-41C7-B9F5-00B3651C2B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5" b="4530"/>
          <a:stretch/>
        </p:blipFill>
        <p:spPr>
          <a:xfrm>
            <a:off x="2816588" y="1066800"/>
            <a:ext cx="7909385" cy="5791200"/>
          </a:xfrm>
          <a:prstGeom prst="rect">
            <a:avLst/>
          </a:prstGeom>
        </p:spPr>
      </p:pic>
      <p:sp>
        <p:nvSpPr>
          <p:cNvPr id="5" name="Title 4"/>
          <p:cNvSpPr>
            <a:spLocks noGrp="1"/>
          </p:cNvSpPr>
          <p:nvPr>
            <p:ph type="title"/>
          </p:nvPr>
        </p:nvSpPr>
        <p:spPr/>
        <p:txBody>
          <a:bodyPr/>
          <a:lstStyle/>
          <a:p>
            <a:r>
              <a:rPr lang="en-US" dirty="0"/>
              <a:t>Background</a:t>
            </a:r>
            <a:endParaRPr lang="en-US" b="0" dirty="0">
              <a:solidFill>
                <a:srgbClr val="AB2472"/>
              </a:solidFill>
            </a:endParaRPr>
          </a:p>
        </p:txBody>
      </p:sp>
      <p:sp>
        <p:nvSpPr>
          <p:cNvPr id="6" name="Title 4"/>
          <p:cNvSpPr txBox="1">
            <a:spLocks/>
          </p:cNvSpPr>
          <p:nvPr/>
        </p:nvSpPr>
        <p:spPr>
          <a:xfrm>
            <a:off x="609600" y="1023064"/>
            <a:ext cx="7697668" cy="1008529"/>
          </a:xfrm>
          <a:prstGeom prst="rect">
            <a:avLst/>
          </a:prstGeom>
        </p:spPr>
        <p:txBody>
          <a:bodyPr/>
          <a:lstStyle>
            <a:lvl1pPr eaLnBrk="1" hangingPunct="1">
              <a:defRPr sz="4800" b="1">
                <a:solidFill>
                  <a:schemeClr val="bg1">
                    <a:lumMod val="85000"/>
                  </a:schemeClr>
                </a:solidFill>
                <a:latin typeface="Century Gothic" charset="0"/>
                <a:ea typeface="Century Gothic" charset="0"/>
                <a:cs typeface="Century Gothic" charset="0"/>
              </a:defRPr>
            </a:lvl1pPr>
          </a:lstStyle>
          <a:p>
            <a:r>
              <a:rPr lang="en-US" sz="4236" b="0" kern="0" dirty="0">
                <a:solidFill>
                  <a:schemeClr val="tx1"/>
                </a:solidFill>
              </a:rPr>
              <a:t>Our situation</a:t>
            </a:r>
          </a:p>
        </p:txBody>
      </p:sp>
    </p:spTree>
    <p:extLst>
      <p:ext uri="{BB962C8B-B14F-4D97-AF65-F5344CB8AC3E}">
        <p14:creationId xmlns:p14="http://schemas.microsoft.com/office/powerpoint/2010/main" val="40855658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3"/>
          <p:cNvSpPr txBox="1"/>
          <p:nvPr/>
        </p:nvSpPr>
        <p:spPr>
          <a:xfrm>
            <a:off x="716280" y="370852"/>
            <a:ext cx="11300584" cy="615553"/>
          </a:xfrm>
          <a:prstGeom prst="rect">
            <a:avLst/>
          </a:prstGeom>
        </p:spPr>
        <p:txBody>
          <a:bodyPr vert="horz" wrap="square" lIns="0" tIns="0" rIns="0" bIns="0" rtlCol="0">
            <a:spAutoFit/>
          </a:bodyPr>
          <a:lstStyle/>
          <a:p>
            <a:pPr marL="11206">
              <a:lnSpc>
                <a:spcPts val="4836"/>
              </a:lnSpc>
            </a:pPr>
            <a:r>
              <a:rPr lang="en-US" sz="4400" b="1" dirty="0">
                <a:solidFill>
                  <a:srgbClr val="A29CC0"/>
                </a:solidFill>
                <a:latin typeface="Century Gothic" panose="020B0502020202020204" pitchFamily="34" charset="0"/>
                <a:cs typeface="Gill Sans MT"/>
              </a:rPr>
              <a:t>Partnership for HIV-Free Survival (PHFS)</a:t>
            </a:r>
            <a:endParaRPr sz="4400" b="1" dirty="0">
              <a:solidFill>
                <a:srgbClr val="A29CC0"/>
              </a:solidFill>
              <a:latin typeface="Century Gothic" panose="020B0502020202020204" pitchFamily="34" charset="0"/>
              <a:cs typeface="Gill Sans MT"/>
            </a:endParaRPr>
          </a:p>
        </p:txBody>
      </p:sp>
      <p:sp>
        <p:nvSpPr>
          <p:cNvPr id="7" name="Text Placeholder 2"/>
          <p:cNvSpPr>
            <a:spLocks noGrp="1"/>
          </p:cNvSpPr>
          <p:nvPr>
            <p:ph type="body" sz="quarter" idx="10"/>
          </p:nvPr>
        </p:nvSpPr>
        <p:spPr>
          <a:xfrm>
            <a:off x="771164" y="1447801"/>
            <a:ext cx="10399756" cy="4978387"/>
          </a:xfrm>
        </p:spPr>
        <p:txBody>
          <a:bodyPr>
            <a:normAutofit/>
          </a:bodyPr>
          <a:lstStyle/>
          <a:p>
            <a:pPr>
              <a:lnSpc>
                <a:spcPts val="3000"/>
              </a:lnSpc>
              <a:spcAft>
                <a:spcPts val="1059"/>
              </a:spcAft>
              <a:buClr>
                <a:srgbClr val="60A19B"/>
              </a:buClr>
            </a:pPr>
            <a:r>
              <a:rPr lang="en-US" sz="2800" b="1" dirty="0"/>
              <a:t>GOAL</a:t>
            </a:r>
            <a:r>
              <a:rPr lang="en-US" sz="2800" dirty="0"/>
              <a:t>: Designed to use basic quality improvement (QI) practices to reduce mother-to-child transmission of HIV and increase child survival through improvements in: </a:t>
            </a:r>
          </a:p>
          <a:p>
            <a:pPr marL="806807" lvl="1" indent="-403403">
              <a:spcAft>
                <a:spcPts val="529"/>
              </a:spcAft>
              <a:buClr>
                <a:schemeClr val="bg1">
                  <a:lumMod val="75000"/>
                </a:schemeClr>
              </a:buClr>
            </a:pPr>
            <a:r>
              <a:rPr lang="en-US" sz="2600" dirty="0"/>
              <a:t>ART uptake and retention among HIV-positive pregnant women and mothers</a:t>
            </a:r>
          </a:p>
          <a:p>
            <a:pPr marL="806807" lvl="1" indent="-403403">
              <a:spcAft>
                <a:spcPts val="529"/>
              </a:spcAft>
              <a:buClr>
                <a:schemeClr val="bg1">
                  <a:lumMod val="75000"/>
                </a:schemeClr>
              </a:buClr>
            </a:pPr>
            <a:r>
              <a:rPr lang="en-US" sz="2600" dirty="0"/>
              <a:t>Breastfeeding practices</a:t>
            </a:r>
          </a:p>
          <a:p>
            <a:pPr marL="806807" lvl="1" indent="-403403">
              <a:spcAft>
                <a:spcPts val="529"/>
              </a:spcAft>
              <a:buClr>
                <a:schemeClr val="bg1">
                  <a:lumMod val="75000"/>
                </a:schemeClr>
              </a:buClr>
            </a:pPr>
            <a:r>
              <a:rPr lang="en-US" sz="2600" dirty="0"/>
              <a:t>Overall mother-baby care</a:t>
            </a:r>
            <a:endParaRPr lang="en-US" sz="2600" b="1" dirty="0">
              <a:solidFill>
                <a:srgbClr val="231F20"/>
              </a:solidFill>
              <a:cs typeface="Futura LT Pro Book"/>
            </a:endParaRPr>
          </a:p>
          <a:p>
            <a:pPr marL="354106" indent="-342900">
              <a:buClr>
                <a:srgbClr val="60A19B"/>
              </a:buClr>
            </a:pPr>
            <a:endParaRPr lang="en-US" sz="2118" dirty="0">
              <a:solidFill>
                <a:srgbClr val="231F20"/>
              </a:solidFill>
              <a:cs typeface="Futura LT Pro Book"/>
            </a:endParaRPr>
          </a:p>
          <a:p>
            <a:pPr marL="468406" indent="-457200">
              <a:lnSpc>
                <a:spcPts val="3000"/>
              </a:lnSpc>
              <a:spcAft>
                <a:spcPts val="1059"/>
              </a:spcAft>
              <a:buClr>
                <a:srgbClr val="60A19B"/>
              </a:buClr>
            </a:pPr>
            <a:r>
              <a:rPr lang="en-US" sz="2800" dirty="0"/>
              <a:t>Funded by </a:t>
            </a:r>
            <a:r>
              <a:rPr lang="en-US" sz="2800" dirty="0">
                <a:solidFill>
                  <a:srgbClr val="231F20"/>
                </a:solidFill>
                <a:cs typeface="Futura LT Pro Book"/>
              </a:rPr>
              <a:t>PEPFAR through USAID, from 2012–2016</a:t>
            </a:r>
          </a:p>
          <a:p>
            <a:pPr>
              <a:buClr>
                <a:srgbClr val="60A19B"/>
              </a:buClr>
            </a:pPr>
            <a:endParaRPr lang="en-US" dirty="0">
              <a:latin typeface="Century Gothic" panose="020B0502020202020204" pitchFamily="34" charset="0"/>
            </a:endParaRPr>
          </a:p>
        </p:txBody>
      </p:sp>
    </p:spTree>
    <p:extLst>
      <p:ext uri="{BB962C8B-B14F-4D97-AF65-F5344CB8AC3E}">
        <p14:creationId xmlns:p14="http://schemas.microsoft.com/office/powerpoint/2010/main" val="9243487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019"/>
            <a:ext cx="8532612" cy="950899"/>
          </a:xfrm>
        </p:spPr>
        <p:txBody>
          <a:bodyPr/>
          <a:lstStyle/>
          <a:p>
            <a:r>
              <a:rPr lang="en-US" sz="4200" dirty="0"/>
              <a:t>PHFS countries</a:t>
            </a:r>
          </a:p>
        </p:txBody>
      </p:sp>
      <p:sp>
        <p:nvSpPr>
          <p:cNvPr id="4" name="Text Placeholder 3"/>
          <p:cNvSpPr>
            <a:spLocks noGrp="1"/>
          </p:cNvSpPr>
          <p:nvPr>
            <p:ph type="body" sz="quarter" idx="11"/>
          </p:nvPr>
        </p:nvSpPr>
        <p:spPr>
          <a:xfrm>
            <a:off x="685800" y="1206394"/>
            <a:ext cx="5799510" cy="887506"/>
          </a:xfrm>
        </p:spPr>
        <p:txBody>
          <a:bodyPr/>
          <a:lstStyle/>
          <a:p>
            <a:pPr marL="0" indent="0">
              <a:buNone/>
            </a:pPr>
            <a:r>
              <a:rPr lang="en-US" sz="3800" dirty="0">
                <a:solidFill>
                  <a:schemeClr val="tx1"/>
                </a:solidFill>
              </a:rPr>
              <a:t>Six countries</a:t>
            </a:r>
          </a:p>
        </p:txBody>
      </p:sp>
      <p:grpSp>
        <p:nvGrpSpPr>
          <p:cNvPr id="14" name="Group 13"/>
          <p:cNvGrpSpPr/>
          <p:nvPr/>
        </p:nvGrpSpPr>
        <p:grpSpPr>
          <a:xfrm>
            <a:off x="4493240" y="1051560"/>
            <a:ext cx="6073377" cy="5288861"/>
            <a:chOff x="2386585" y="2057402"/>
            <a:chExt cx="6300215" cy="5486398"/>
          </a:xfrm>
        </p:grpSpPr>
        <p:sp>
          <p:nvSpPr>
            <p:cNvPr id="15" name="object 3"/>
            <p:cNvSpPr/>
            <p:nvPr/>
          </p:nvSpPr>
          <p:spPr>
            <a:xfrm>
              <a:off x="2770633" y="2057402"/>
              <a:ext cx="3886200" cy="5359908"/>
            </a:xfrm>
            <a:prstGeom prst="rect">
              <a:avLst/>
            </a:prstGeom>
            <a:blipFill>
              <a:blip r:embed="rId3" cstate="print"/>
              <a:stretch>
                <a:fillRect/>
              </a:stretch>
            </a:blipFill>
          </p:spPr>
          <p:txBody>
            <a:bodyPr wrap="square" lIns="0" tIns="0" rIns="0" bIns="0" rtlCol="0"/>
            <a:lstStyle/>
            <a:p>
              <a:endParaRPr sz="1588"/>
            </a:p>
          </p:txBody>
        </p:sp>
        <p:sp>
          <p:nvSpPr>
            <p:cNvPr id="16" name="object 5"/>
            <p:cNvSpPr/>
            <p:nvPr/>
          </p:nvSpPr>
          <p:spPr>
            <a:xfrm>
              <a:off x="6469505" y="2362200"/>
              <a:ext cx="1676400" cy="1112520"/>
            </a:xfrm>
            <a:prstGeom prst="rect">
              <a:avLst/>
            </a:prstGeom>
            <a:blipFill>
              <a:blip r:embed="rId4" cstate="print"/>
              <a:stretch>
                <a:fillRect/>
              </a:stretch>
            </a:blipFill>
          </p:spPr>
          <p:txBody>
            <a:bodyPr wrap="square" lIns="0" tIns="0" rIns="0" bIns="0" rtlCol="0"/>
            <a:lstStyle/>
            <a:p>
              <a:endParaRPr sz="1588"/>
            </a:p>
          </p:txBody>
        </p:sp>
        <p:sp>
          <p:nvSpPr>
            <p:cNvPr id="17" name="object 6"/>
            <p:cNvSpPr/>
            <p:nvPr/>
          </p:nvSpPr>
          <p:spPr>
            <a:xfrm>
              <a:off x="6943344" y="3581402"/>
              <a:ext cx="1743456" cy="1046988"/>
            </a:xfrm>
            <a:prstGeom prst="rect">
              <a:avLst/>
            </a:prstGeom>
            <a:blipFill>
              <a:blip r:embed="rId5" cstate="print"/>
              <a:stretch>
                <a:fillRect/>
              </a:stretch>
            </a:blipFill>
          </p:spPr>
          <p:txBody>
            <a:bodyPr wrap="square" lIns="0" tIns="0" rIns="0" bIns="0" rtlCol="0"/>
            <a:lstStyle/>
            <a:p>
              <a:endParaRPr sz="1588"/>
            </a:p>
          </p:txBody>
        </p:sp>
        <p:sp>
          <p:nvSpPr>
            <p:cNvPr id="18" name="object 7"/>
            <p:cNvSpPr/>
            <p:nvPr/>
          </p:nvSpPr>
          <p:spPr>
            <a:xfrm>
              <a:off x="6615685" y="4736593"/>
              <a:ext cx="1586483" cy="1063752"/>
            </a:xfrm>
            <a:prstGeom prst="rect">
              <a:avLst/>
            </a:prstGeom>
            <a:blipFill>
              <a:blip r:embed="rId6" cstate="print"/>
              <a:stretch>
                <a:fillRect/>
              </a:stretch>
            </a:blipFill>
          </p:spPr>
          <p:txBody>
            <a:bodyPr wrap="square" lIns="0" tIns="0" rIns="0" bIns="0" rtlCol="0"/>
            <a:lstStyle/>
            <a:p>
              <a:endParaRPr sz="1588"/>
            </a:p>
          </p:txBody>
        </p:sp>
        <p:sp>
          <p:nvSpPr>
            <p:cNvPr id="19" name="object 8"/>
            <p:cNvSpPr/>
            <p:nvPr/>
          </p:nvSpPr>
          <p:spPr>
            <a:xfrm>
              <a:off x="6044185" y="5980178"/>
              <a:ext cx="1601724" cy="1069848"/>
            </a:xfrm>
            <a:prstGeom prst="rect">
              <a:avLst/>
            </a:prstGeom>
            <a:blipFill>
              <a:blip r:embed="rId7" cstate="print"/>
              <a:stretch>
                <a:fillRect/>
              </a:stretch>
            </a:blipFill>
          </p:spPr>
          <p:txBody>
            <a:bodyPr wrap="square" lIns="0" tIns="0" rIns="0" bIns="0" rtlCol="0"/>
            <a:lstStyle/>
            <a:p>
              <a:endParaRPr sz="1588"/>
            </a:p>
          </p:txBody>
        </p:sp>
        <p:sp>
          <p:nvSpPr>
            <p:cNvPr id="20" name="object 9"/>
            <p:cNvSpPr/>
            <p:nvPr/>
          </p:nvSpPr>
          <p:spPr>
            <a:xfrm>
              <a:off x="4370832" y="6531864"/>
              <a:ext cx="1520952" cy="1011936"/>
            </a:xfrm>
            <a:prstGeom prst="rect">
              <a:avLst/>
            </a:prstGeom>
            <a:blipFill>
              <a:blip r:embed="rId8" cstate="print"/>
              <a:stretch>
                <a:fillRect/>
              </a:stretch>
            </a:blipFill>
          </p:spPr>
          <p:txBody>
            <a:bodyPr wrap="square" lIns="0" tIns="0" rIns="0" bIns="0" rtlCol="0"/>
            <a:lstStyle/>
            <a:p>
              <a:endParaRPr sz="1588"/>
            </a:p>
          </p:txBody>
        </p:sp>
        <p:sp>
          <p:nvSpPr>
            <p:cNvPr id="21" name="object 10"/>
            <p:cNvSpPr/>
            <p:nvPr/>
          </p:nvSpPr>
          <p:spPr>
            <a:xfrm>
              <a:off x="2386585" y="5996942"/>
              <a:ext cx="1757172" cy="1069848"/>
            </a:xfrm>
            <a:prstGeom prst="rect">
              <a:avLst/>
            </a:prstGeom>
            <a:blipFill>
              <a:blip r:embed="rId9" cstate="print"/>
              <a:stretch>
                <a:fillRect/>
              </a:stretch>
            </a:blipFill>
          </p:spPr>
          <p:txBody>
            <a:bodyPr wrap="square" lIns="0" tIns="0" rIns="0" bIns="0" rtlCol="0"/>
            <a:lstStyle/>
            <a:p>
              <a:endParaRPr sz="1588"/>
            </a:p>
          </p:txBody>
        </p:sp>
      </p:grpSp>
    </p:spTree>
    <p:extLst>
      <p:ext uri="{BB962C8B-B14F-4D97-AF65-F5344CB8AC3E}">
        <p14:creationId xmlns:p14="http://schemas.microsoft.com/office/powerpoint/2010/main" val="21269780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156435"/>
            <a:ext cx="7697668" cy="1008529"/>
          </a:xfrm>
        </p:spPr>
        <p:txBody>
          <a:bodyPr/>
          <a:lstStyle/>
          <a:p>
            <a:r>
              <a:rPr lang="en-US" dirty="0"/>
              <a:t>Background</a:t>
            </a:r>
          </a:p>
        </p:txBody>
      </p:sp>
      <p:sp>
        <p:nvSpPr>
          <p:cNvPr id="3" name="Title 4"/>
          <p:cNvSpPr txBox="1">
            <a:spLocks/>
          </p:cNvSpPr>
          <p:nvPr/>
        </p:nvSpPr>
        <p:spPr>
          <a:xfrm>
            <a:off x="665403" y="971775"/>
            <a:ext cx="7697668" cy="1008529"/>
          </a:xfrm>
          <a:prstGeom prst="rect">
            <a:avLst/>
          </a:prstGeom>
        </p:spPr>
        <p:txBody>
          <a:bodyPr/>
          <a:lstStyle>
            <a:lvl1pPr eaLnBrk="1" hangingPunct="1">
              <a:defRPr sz="4800" b="1">
                <a:solidFill>
                  <a:schemeClr val="bg1">
                    <a:lumMod val="85000"/>
                  </a:schemeClr>
                </a:solidFill>
                <a:latin typeface="Century Gothic" charset="0"/>
                <a:ea typeface="Century Gothic" charset="0"/>
                <a:cs typeface="Century Gothic" charset="0"/>
              </a:defRPr>
            </a:lvl1pPr>
          </a:lstStyle>
          <a:p>
            <a:r>
              <a:rPr lang="en-US" sz="4236" b="0" kern="0" dirty="0">
                <a:solidFill>
                  <a:schemeClr val="tx1"/>
                </a:solidFill>
              </a:rPr>
              <a:t>Our situation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545" t="1961" r="3788" b="30393"/>
          <a:stretch/>
        </p:blipFill>
        <p:spPr>
          <a:xfrm>
            <a:off x="2651760" y="1706194"/>
            <a:ext cx="9034328" cy="5151806"/>
          </a:xfrm>
          <a:prstGeom prst="rect">
            <a:avLst/>
          </a:prstGeom>
        </p:spPr>
      </p:pic>
    </p:spTree>
    <p:extLst>
      <p:ext uri="{BB962C8B-B14F-4D97-AF65-F5344CB8AC3E}">
        <p14:creationId xmlns:p14="http://schemas.microsoft.com/office/powerpoint/2010/main" val="1363839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636420" y="308579"/>
            <a:ext cx="11206176" cy="1631734"/>
          </a:xfrm>
          <a:noFill/>
          <a:ln>
            <a:noFill/>
          </a:ln>
        </p:spPr>
        <p:style>
          <a:lnRef idx="2">
            <a:schemeClr val="dk1"/>
          </a:lnRef>
          <a:fillRef idx="1">
            <a:schemeClr val="lt1"/>
          </a:fillRef>
          <a:effectRef idx="0">
            <a:schemeClr val="dk1"/>
          </a:effectRef>
          <a:fontRef idx="minor">
            <a:schemeClr val="dk1"/>
          </a:fontRef>
        </p:style>
        <p:txBody>
          <a:bodyPr/>
          <a:lstStyle/>
          <a:p>
            <a:pPr algn="l">
              <a:lnSpc>
                <a:spcPts val="5300"/>
              </a:lnSpc>
            </a:pPr>
            <a:r>
              <a:rPr lang="en-US" sz="4200" dirty="0"/>
              <a:t>How does a strong HIS </a:t>
            </a:r>
            <a:br>
              <a:rPr lang="en-US" sz="4200" dirty="0"/>
            </a:br>
            <a:r>
              <a:rPr lang="en-US" sz="4200" b="0" dirty="0">
                <a:solidFill>
                  <a:srgbClr val="2B1632"/>
                </a:solidFill>
              </a:rPr>
              <a:t>contribute to epidemic control?</a:t>
            </a:r>
          </a:p>
        </p:txBody>
      </p:sp>
      <p:pic>
        <p:nvPicPr>
          <p:cNvPr id="5" name="Picture 4">
            <a:extLst>
              <a:ext uri="{FF2B5EF4-FFF2-40B4-BE49-F238E27FC236}">
                <a16:creationId xmlns:a16="http://schemas.microsoft.com/office/drawing/2014/main" id="{485AFB40-DDEA-8047-8C39-EFC6E32AF1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628" r="12122" b="21062"/>
          <a:stretch/>
        </p:blipFill>
        <p:spPr>
          <a:xfrm>
            <a:off x="5296392" y="3386430"/>
            <a:ext cx="6546203" cy="3471570"/>
          </a:xfrm>
          <a:prstGeom prst="rect">
            <a:avLst/>
          </a:prstGeom>
        </p:spPr>
      </p:pic>
      <p:sp>
        <p:nvSpPr>
          <p:cNvPr id="6" name="Text Placeholder 2"/>
          <p:cNvSpPr>
            <a:spLocks noGrp="1"/>
          </p:cNvSpPr>
          <p:nvPr>
            <p:ph type="body" sz="quarter" idx="10"/>
          </p:nvPr>
        </p:nvSpPr>
        <p:spPr>
          <a:xfrm>
            <a:off x="564758" y="2051823"/>
            <a:ext cx="11277837" cy="4430689"/>
          </a:xfrm>
        </p:spPr>
        <p:txBody>
          <a:bodyPr/>
          <a:lstStyle/>
          <a:p>
            <a:pPr marL="294170" indent="-294170">
              <a:lnSpc>
                <a:spcPts val="2735"/>
              </a:lnSpc>
              <a:spcAft>
                <a:spcPts val="1059"/>
              </a:spcAft>
              <a:buClr>
                <a:srgbClr val="60A19B"/>
              </a:buClr>
              <a:buFont typeface="Arial" panose="020B0604020202020204" pitchFamily="34" charset="0"/>
              <a:buChar char="•"/>
            </a:pPr>
            <a:r>
              <a:rPr lang="en-US" sz="2000" dirty="0">
                <a:latin typeface="Century Gothic" panose="020B0502020202020204" pitchFamily="34" charset="0"/>
              </a:rPr>
              <a:t>Provides </a:t>
            </a:r>
            <a:r>
              <a:rPr lang="en-US" sz="2000" b="1" dirty="0">
                <a:latin typeface="Century Gothic" panose="020B0502020202020204" pitchFamily="34" charset="0"/>
              </a:rPr>
              <a:t>reliable data sources </a:t>
            </a:r>
            <a:r>
              <a:rPr lang="en-US" sz="2000" dirty="0">
                <a:latin typeface="Century Gothic" panose="020B0502020202020204" pitchFamily="34" charset="0"/>
              </a:rPr>
              <a:t>to track progress and plan for epidemic control efforts</a:t>
            </a:r>
          </a:p>
          <a:p>
            <a:pPr marL="294170" indent="-294170">
              <a:lnSpc>
                <a:spcPts val="2735"/>
              </a:lnSpc>
              <a:spcAft>
                <a:spcPts val="1059"/>
              </a:spcAft>
              <a:buClr>
                <a:srgbClr val="60A19B"/>
              </a:buClr>
              <a:buFont typeface="Arial" panose="020B0604020202020204" pitchFamily="34" charset="0"/>
              <a:buChar char="•"/>
            </a:pPr>
            <a:r>
              <a:rPr lang="en-US" sz="2000" dirty="0">
                <a:latin typeface="Century Gothic" panose="020B0502020202020204" pitchFamily="34" charset="0"/>
              </a:rPr>
              <a:t>Facilitates data exchange to </a:t>
            </a:r>
            <a:r>
              <a:rPr lang="en-US" sz="2000" b="1" dirty="0">
                <a:latin typeface="Century Gothic" panose="020B0502020202020204" pitchFamily="34" charset="0"/>
              </a:rPr>
              <a:t>identify health priorities and gaps </a:t>
            </a:r>
            <a:r>
              <a:rPr lang="en-US" sz="2000" dirty="0">
                <a:latin typeface="Century Gothic" panose="020B0502020202020204" pitchFamily="34" charset="0"/>
              </a:rPr>
              <a:t>for epidemic control</a:t>
            </a:r>
          </a:p>
          <a:p>
            <a:pPr marL="294170" indent="-294170">
              <a:lnSpc>
                <a:spcPts val="2735"/>
              </a:lnSpc>
              <a:spcAft>
                <a:spcPts val="1059"/>
              </a:spcAft>
              <a:buClr>
                <a:srgbClr val="60A19B"/>
              </a:buClr>
              <a:buFont typeface="Arial" panose="020B0604020202020204" pitchFamily="34" charset="0"/>
              <a:buChar char="•"/>
            </a:pPr>
            <a:r>
              <a:rPr lang="en-US" sz="2000" b="1" dirty="0">
                <a:latin typeface="Century Gothic" panose="020B0502020202020204" pitchFamily="34" charset="0"/>
              </a:rPr>
              <a:t>Reduces duplicative efforts </a:t>
            </a:r>
            <a:r>
              <a:rPr lang="en-US" sz="2000" dirty="0">
                <a:latin typeface="Century Gothic" panose="020B0502020202020204" pitchFamily="34" charset="0"/>
              </a:rPr>
              <a:t>in data collection and reporting</a:t>
            </a:r>
          </a:p>
          <a:p>
            <a:pPr marL="294170" indent="-294170">
              <a:lnSpc>
                <a:spcPts val="2735"/>
              </a:lnSpc>
              <a:spcAft>
                <a:spcPts val="1059"/>
              </a:spcAft>
              <a:buClr>
                <a:srgbClr val="60A19B"/>
              </a:buClr>
              <a:buFont typeface="Arial" panose="020B0604020202020204" pitchFamily="34" charset="0"/>
              <a:buChar char="•"/>
            </a:pPr>
            <a:r>
              <a:rPr lang="en-US" sz="2000" dirty="0">
                <a:latin typeface="Century Gothic" panose="020B0502020202020204" pitchFamily="34" charset="0"/>
              </a:rPr>
              <a:t>Creates opportunities for </a:t>
            </a:r>
            <a:r>
              <a:rPr lang="en-US" sz="2000" b="1" dirty="0">
                <a:latin typeface="Century Gothic" panose="020B0502020202020204" pitchFamily="34" charset="0"/>
              </a:rPr>
              <a:t>improved data                                                                           analysis and engagement with data</a:t>
            </a:r>
            <a:endParaRPr lang="en-US" sz="2000" dirty="0">
              <a:latin typeface="Century Gothic" panose="020B0502020202020204" pitchFamily="34" charset="0"/>
            </a:endParaRPr>
          </a:p>
          <a:p>
            <a:pPr marL="294170" indent="-294170">
              <a:lnSpc>
                <a:spcPts val="2735"/>
              </a:lnSpc>
              <a:spcAft>
                <a:spcPts val="1059"/>
              </a:spcAft>
              <a:buClr>
                <a:srgbClr val="60A19B"/>
              </a:buClr>
              <a:buFont typeface="Arial" panose="020B0604020202020204" pitchFamily="34" charset="0"/>
              <a:buChar char="•"/>
            </a:pPr>
            <a:r>
              <a:rPr lang="en-US" sz="2000" b="1" dirty="0">
                <a:latin typeface="Century Gothic" panose="020B0502020202020204" pitchFamily="34" charset="0"/>
              </a:rPr>
              <a:t>Expands the programmatic                                                                                          questions </a:t>
            </a:r>
            <a:r>
              <a:rPr lang="en-US" sz="2000" dirty="0">
                <a:latin typeface="Century Gothic" panose="020B0502020202020204" pitchFamily="34" charset="0"/>
              </a:rPr>
              <a:t>that can be answered                                                                                        about the nature of the epidemic                                                                                         and epidemic control efforts</a:t>
            </a:r>
          </a:p>
          <a:p>
            <a:pPr marL="294170" indent="-294170">
              <a:lnSpc>
                <a:spcPts val="2735"/>
              </a:lnSpc>
              <a:spcAft>
                <a:spcPts val="1059"/>
              </a:spcAft>
              <a:buClr>
                <a:srgbClr val="60A19B"/>
              </a:buClr>
              <a:buFont typeface="Arial" panose="020B0604020202020204" pitchFamily="34" charset="0"/>
              <a:buChar char="•"/>
            </a:pPr>
            <a:endParaRPr lang="en-US" sz="2000" dirty="0">
              <a:latin typeface="Century Gothic" panose="020B0502020202020204" pitchFamily="34" charset="0"/>
            </a:endParaRPr>
          </a:p>
        </p:txBody>
      </p:sp>
    </p:spTree>
    <p:extLst>
      <p:ext uri="{BB962C8B-B14F-4D97-AF65-F5344CB8AC3E}">
        <p14:creationId xmlns:p14="http://schemas.microsoft.com/office/powerpoint/2010/main" val="3822935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065833" y="3371941"/>
            <a:ext cx="2136938" cy="336695"/>
          </a:xfrm>
          <a:prstGeom prst="rect">
            <a:avLst/>
          </a:prstGeom>
          <a:solidFill>
            <a:srgbClr val="274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
        <p:nvSpPr>
          <p:cNvPr id="2" name="Title 1">
            <a:extLst>
              <a:ext uri="{FF2B5EF4-FFF2-40B4-BE49-F238E27FC236}">
                <a16:creationId xmlns:a16="http://schemas.microsoft.com/office/drawing/2014/main" id="{42B7C318-278F-4FF0-9D1B-73C84E26BD65}"/>
              </a:ext>
            </a:extLst>
          </p:cNvPr>
          <p:cNvSpPr>
            <a:spLocks noGrp="1"/>
          </p:cNvSpPr>
          <p:nvPr>
            <p:ph type="title"/>
          </p:nvPr>
        </p:nvSpPr>
        <p:spPr>
          <a:xfrm>
            <a:off x="594360" y="171259"/>
            <a:ext cx="7697668" cy="1008529"/>
          </a:xfrm>
        </p:spPr>
        <p:txBody>
          <a:bodyPr/>
          <a:lstStyle/>
          <a:p>
            <a:r>
              <a:rPr lang="en-US" dirty="0"/>
              <a:t>Legacy evaluation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285" b="18344"/>
          <a:stretch/>
        </p:blipFill>
        <p:spPr>
          <a:xfrm>
            <a:off x="2465295" y="1793524"/>
            <a:ext cx="6600539" cy="4262189"/>
          </a:xfrm>
          <a:prstGeom prst="rect">
            <a:avLst/>
          </a:prstGeom>
        </p:spPr>
      </p:pic>
      <p:sp>
        <p:nvSpPr>
          <p:cNvPr id="9" name="TextBox 8"/>
          <p:cNvSpPr txBox="1"/>
          <p:nvPr/>
        </p:nvSpPr>
        <p:spPr>
          <a:xfrm>
            <a:off x="9325386" y="2703138"/>
            <a:ext cx="1617831" cy="523220"/>
          </a:xfrm>
          <a:prstGeom prst="rect">
            <a:avLst/>
          </a:prstGeom>
          <a:noFill/>
        </p:spPr>
        <p:txBody>
          <a:bodyPr wrap="square" rtlCol="0">
            <a:spAutoFit/>
          </a:bodyPr>
          <a:lstStyle/>
          <a:p>
            <a:pPr algn="ctr"/>
            <a:r>
              <a:rPr lang="en-US" sz="2800" dirty="0">
                <a:latin typeface="Century Gothic" panose="020B0502020202020204" pitchFamily="34" charset="0"/>
              </a:rPr>
              <a:t>Legacy</a:t>
            </a:r>
          </a:p>
        </p:txBody>
      </p:sp>
    </p:spTree>
    <p:extLst>
      <p:ext uri="{BB962C8B-B14F-4D97-AF65-F5344CB8AC3E}">
        <p14:creationId xmlns:p14="http://schemas.microsoft.com/office/powerpoint/2010/main" val="4260541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3659"/>
            <a:ext cx="7697668" cy="1008529"/>
          </a:xfrm>
        </p:spPr>
        <p:txBody>
          <a:bodyPr>
            <a:normAutofit fontScale="90000"/>
          </a:bodyPr>
          <a:lstStyle/>
          <a:p>
            <a:r>
              <a:rPr lang="en-US" sz="4200" dirty="0"/>
              <a:t>Two evaluations of PHFS</a:t>
            </a:r>
            <a:br>
              <a:rPr lang="en-US" sz="4200" dirty="0"/>
            </a:br>
            <a:endParaRPr lang="en-US" sz="4200" dirty="0"/>
          </a:p>
        </p:txBody>
      </p:sp>
      <p:sp>
        <p:nvSpPr>
          <p:cNvPr id="5" name="object 5"/>
          <p:cNvSpPr txBox="1"/>
          <p:nvPr/>
        </p:nvSpPr>
        <p:spPr>
          <a:xfrm>
            <a:off x="533400" y="2497200"/>
            <a:ext cx="10591800" cy="4221797"/>
          </a:xfrm>
          <a:prstGeom prst="rect">
            <a:avLst/>
          </a:prstGeom>
        </p:spPr>
        <p:txBody>
          <a:bodyPr vert="horz" wrap="square" lIns="0" tIns="0" rIns="0" bIns="0" rtlCol="0">
            <a:spAutoFit/>
          </a:bodyPr>
          <a:lstStyle/>
          <a:p>
            <a:pPr marL="414610">
              <a:buClr>
                <a:srgbClr val="231F20"/>
              </a:buClr>
              <a:tabLst>
                <a:tab pos="635361" algn="l"/>
              </a:tabLst>
            </a:pPr>
            <a:r>
              <a:rPr lang="en-US" sz="2800" b="1" spc="-88" dirty="0">
                <a:solidFill>
                  <a:srgbClr val="2B1632"/>
                </a:solidFill>
                <a:latin typeface="Century Gothic" panose="020B0502020202020204" pitchFamily="34" charset="0"/>
                <a:cs typeface="Futura LT Pro Book"/>
              </a:rPr>
              <a:t>Outcome evaluation of PHFS in Uganda</a:t>
            </a:r>
          </a:p>
          <a:p>
            <a:pPr marL="907657" lvl="1" indent="-403403">
              <a:buClr>
                <a:srgbClr val="60A19B"/>
              </a:buClr>
              <a:buFont typeface="Arial" panose="020B0604020202020204" pitchFamily="34" charset="0"/>
              <a:buChar char="•"/>
            </a:pPr>
            <a:r>
              <a:rPr lang="en-US" sz="2400" dirty="0">
                <a:solidFill>
                  <a:srgbClr val="2B1632"/>
                </a:solidFill>
                <a:latin typeface="Century Gothic" panose="020B0502020202020204" pitchFamily="34" charset="0"/>
              </a:rPr>
              <a:t>Institutional review board (IRB) approval from the University of North Carolina at Chapel Hill (UNC) and Makerere School of Public Health</a:t>
            </a:r>
          </a:p>
          <a:p>
            <a:pPr marL="907657" lvl="1" indent="-403403">
              <a:buClr>
                <a:srgbClr val="60A19B"/>
              </a:buClr>
              <a:buFont typeface="Arial" panose="020B0604020202020204" pitchFamily="34" charset="0"/>
              <a:buChar char="•"/>
            </a:pPr>
            <a:r>
              <a:rPr lang="en-US" sz="2400" dirty="0">
                <a:solidFill>
                  <a:srgbClr val="2B1632"/>
                </a:solidFill>
                <a:latin typeface="Century Gothic" panose="020B0502020202020204" pitchFamily="34" charset="0"/>
              </a:rPr>
              <a:t>Approval from the National Council for Science and Technology</a:t>
            </a:r>
          </a:p>
          <a:p>
            <a:pPr marL="907657" lvl="1" indent="-403403">
              <a:buClr>
                <a:srgbClr val="60A19B"/>
              </a:buClr>
              <a:buFont typeface="Arial" panose="020B0604020202020204" pitchFamily="34" charset="0"/>
              <a:buChar char="•"/>
            </a:pPr>
            <a:r>
              <a:rPr lang="en-US" sz="2400" spc="-88" dirty="0">
                <a:solidFill>
                  <a:srgbClr val="2B1632"/>
                </a:solidFill>
                <a:latin typeface="Century Gothic" panose="020B0502020202020204" pitchFamily="34" charset="0"/>
                <a:cs typeface="Futura LT Pro Book"/>
              </a:rPr>
              <a:t>Conducted from June 2018–January 2019</a:t>
            </a:r>
          </a:p>
          <a:p>
            <a:pPr marL="907657" lvl="1" indent="-403403">
              <a:buFont typeface="Arial" panose="020B0604020202020204" pitchFamily="34" charset="0"/>
              <a:buChar char="•"/>
            </a:pPr>
            <a:endParaRPr lang="en-US" sz="2400" spc="-88" dirty="0">
              <a:solidFill>
                <a:srgbClr val="2B1632"/>
              </a:solidFill>
              <a:latin typeface="Century Gothic" panose="020B0502020202020204" pitchFamily="34" charset="0"/>
              <a:cs typeface="Futura LT Pro Book"/>
            </a:endParaRPr>
          </a:p>
          <a:p>
            <a:pPr marL="414610">
              <a:buClr>
                <a:srgbClr val="231F20"/>
              </a:buClr>
              <a:tabLst>
                <a:tab pos="635361" algn="l"/>
              </a:tabLst>
            </a:pPr>
            <a:r>
              <a:rPr lang="en-US" sz="2800" b="1" spc="-88" dirty="0">
                <a:solidFill>
                  <a:srgbClr val="2B1632"/>
                </a:solidFill>
                <a:latin typeface="Century Gothic" panose="020B0502020202020204" pitchFamily="34" charset="0"/>
                <a:cs typeface="Futura LT Pro Book"/>
              </a:rPr>
              <a:t>Six-country legacy evaluation of PHFS</a:t>
            </a:r>
          </a:p>
          <a:p>
            <a:pPr marL="818013" indent="-403403">
              <a:buClr>
                <a:srgbClr val="60A19B"/>
              </a:buClr>
              <a:buFont typeface="Arial" panose="020B0604020202020204" pitchFamily="34" charset="0"/>
              <a:buChar char="•"/>
              <a:tabLst>
                <a:tab pos="635361" algn="l"/>
              </a:tabLst>
            </a:pPr>
            <a:r>
              <a:rPr lang="en-US" sz="2400" spc="-88" dirty="0">
                <a:solidFill>
                  <a:srgbClr val="2B1632"/>
                </a:solidFill>
                <a:latin typeface="Century Gothic" panose="020B0502020202020204" pitchFamily="34" charset="0"/>
                <a:cs typeface="Futura LT Pro Book"/>
              </a:rPr>
              <a:t>IRB approval at UNC</a:t>
            </a:r>
          </a:p>
          <a:p>
            <a:pPr marL="818013" indent="-403403">
              <a:buClr>
                <a:srgbClr val="60A19B"/>
              </a:buClr>
              <a:buFont typeface="Arial" panose="020B0604020202020204" pitchFamily="34" charset="0"/>
              <a:buChar char="•"/>
              <a:tabLst>
                <a:tab pos="635361" algn="l"/>
              </a:tabLst>
            </a:pPr>
            <a:r>
              <a:rPr lang="en-US" sz="2400" spc="-88" dirty="0">
                <a:solidFill>
                  <a:srgbClr val="2B1632"/>
                </a:solidFill>
                <a:latin typeface="Century Gothic" panose="020B0502020202020204" pitchFamily="34" charset="0"/>
                <a:cs typeface="Futura LT Pro Book"/>
              </a:rPr>
              <a:t>Conducted from June 2017–February 2018</a:t>
            </a:r>
          </a:p>
          <a:p>
            <a:pPr marL="868439" indent="-453829">
              <a:buClr>
                <a:srgbClr val="231F20"/>
              </a:buClr>
              <a:buFont typeface="+mj-lt"/>
              <a:buAutoNum type="arabicPeriod"/>
              <a:tabLst>
                <a:tab pos="635361" algn="l"/>
              </a:tabLst>
            </a:pPr>
            <a:endParaRPr lang="en-US" sz="2400" spc="-88" dirty="0">
              <a:solidFill>
                <a:srgbClr val="2B1632"/>
              </a:solidFill>
              <a:latin typeface="Century Gothic" panose="020B0502020202020204" pitchFamily="34" charset="0"/>
              <a:cs typeface="Futura LT Pro Book"/>
            </a:endParaRPr>
          </a:p>
        </p:txBody>
      </p:sp>
      <p:sp>
        <p:nvSpPr>
          <p:cNvPr id="9" name="Text Placeholder 3"/>
          <p:cNvSpPr>
            <a:spLocks noGrp="1"/>
          </p:cNvSpPr>
          <p:nvPr>
            <p:ph type="body" sz="quarter" idx="11"/>
          </p:nvPr>
        </p:nvSpPr>
        <p:spPr>
          <a:xfrm>
            <a:off x="838202" y="1168948"/>
            <a:ext cx="10972799" cy="1213059"/>
          </a:xfrm>
        </p:spPr>
        <p:txBody>
          <a:bodyPr>
            <a:normAutofit/>
          </a:bodyPr>
          <a:lstStyle/>
          <a:p>
            <a:pPr marL="0" indent="0">
              <a:buNone/>
            </a:pPr>
            <a:r>
              <a:rPr lang="en-US" sz="3200" dirty="0">
                <a:solidFill>
                  <a:srgbClr val="2B1632"/>
                </a:solidFill>
                <a:latin typeface="Century Gothic" panose="020B0502020202020204" pitchFamily="34" charset="0"/>
              </a:rPr>
              <a:t>Conducted by the USAID- and PEPFAR-funded MEASURE Evaluation project</a:t>
            </a:r>
          </a:p>
        </p:txBody>
      </p:sp>
    </p:spTree>
    <p:extLst>
      <p:ext uri="{BB962C8B-B14F-4D97-AF65-F5344CB8AC3E}">
        <p14:creationId xmlns:p14="http://schemas.microsoft.com/office/powerpoint/2010/main" val="6669260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893" y="156019"/>
            <a:ext cx="7697668" cy="1008529"/>
          </a:xfrm>
        </p:spPr>
        <p:txBody>
          <a:bodyPr/>
          <a:lstStyle/>
          <a:p>
            <a:r>
              <a:rPr lang="en-US" sz="3529" dirty="0">
                <a:cs typeface="Gill Sans MT"/>
              </a:rPr>
              <a:t>MEASURE Evaluation</a:t>
            </a:r>
            <a:endParaRPr lang="en-US" sz="3529" dirty="0"/>
          </a:p>
        </p:txBody>
      </p:sp>
      <p:sp>
        <p:nvSpPr>
          <p:cNvPr id="9" name="Text Placeholder 3"/>
          <p:cNvSpPr>
            <a:spLocks noGrp="1"/>
          </p:cNvSpPr>
          <p:nvPr>
            <p:ph type="body" sz="quarter" idx="11"/>
          </p:nvPr>
        </p:nvSpPr>
        <p:spPr>
          <a:xfrm>
            <a:off x="762000" y="1014306"/>
            <a:ext cx="11506200" cy="746105"/>
          </a:xfrm>
        </p:spPr>
        <p:txBody>
          <a:bodyPr/>
          <a:lstStyle/>
          <a:p>
            <a:pPr marL="0" indent="0">
              <a:buNone/>
            </a:pPr>
            <a:r>
              <a:rPr lang="en-US" sz="3600" dirty="0">
                <a:latin typeface="Century Gothic" panose="020B0502020202020204" pitchFamily="34" charset="0"/>
              </a:rPr>
              <a:t>Outcome evaluation of PHFS in Uganda</a:t>
            </a:r>
          </a:p>
        </p:txBody>
      </p:sp>
      <p:sp>
        <p:nvSpPr>
          <p:cNvPr id="10" name="object 5"/>
          <p:cNvSpPr txBox="1"/>
          <p:nvPr/>
        </p:nvSpPr>
        <p:spPr>
          <a:xfrm>
            <a:off x="914400" y="1905000"/>
            <a:ext cx="10774680" cy="4370427"/>
          </a:xfrm>
          <a:prstGeom prst="rect">
            <a:avLst/>
          </a:prstGeom>
        </p:spPr>
        <p:txBody>
          <a:bodyPr vert="horz" wrap="square" lIns="0" tIns="0" rIns="0" bIns="0" rtlCol="0">
            <a:spAutoFit/>
          </a:bodyPr>
          <a:lstStyle/>
          <a:p>
            <a:pPr marL="50426">
              <a:spcAft>
                <a:spcPts val="600"/>
              </a:spcAft>
            </a:pPr>
            <a:r>
              <a:rPr lang="en-US" sz="2200" u="sng" dirty="0">
                <a:latin typeface="Century Gothic" panose="020B0502020202020204" pitchFamily="34" charset="0"/>
              </a:rPr>
              <a:t>Aim 1</a:t>
            </a:r>
            <a:r>
              <a:rPr lang="en-US" sz="2200" dirty="0">
                <a:latin typeface="Century Gothic" panose="020B0502020202020204" pitchFamily="34" charset="0"/>
              </a:rPr>
              <a:t>: Determine whether and to what degree the PHFS approach achieved its intended outcomes in terms of prevention of mother-to-child transmission of HIV (PMTCT) implementation and maternal and child health outcomes at the patient level during the period of implementation and after implementation ended</a:t>
            </a:r>
          </a:p>
          <a:p>
            <a:pPr marL="796729" lvl="1" indent="-342900">
              <a:spcAft>
                <a:spcPts val="600"/>
              </a:spcAft>
              <a:buClr>
                <a:srgbClr val="60A19B"/>
              </a:buClr>
              <a:buFont typeface="Arial" panose="020B0604020202020204" pitchFamily="34" charset="0"/>
              <a:buChar char="•"/>
            </a:pPr>
            <a:r>
              <a:rPr lang="en-US" sz="2200" b="1" dirty="0">
                <a:latin typeface="Century Gothic" panose="020B0502020202020204" pitchFamily="34" charset="0"/>
              </a:rPr>
              <a:t>Retrospective quantitative chart reviews of </a:t>
            </a:r>
            <a:r>
              <a:rPr lang="en-US" sz="2200" b="1" u="sng" dirty="0">
                <a:latin typeface="Century Gothic" panose="020B0502020202020204" pitchFamily="34" charset="0"/>
              </a:rPr>
              <a:t>existing patient-level routine program data</a:t>
            </a:r>
          </a:p>
          <a:p>
            <a:pPr marL="453829" lvl="1">
              <a:spcAft>
                <a:spcPts val="600"/>
              </a:spcAft>
            </a:pPr>
            <a:endParaRPr lang="en-US" sz="2200" dirty="0">
              <a:latin typeface="Century Gothic" panose="020B0502020202020204" pitchFamily="34" charset="0"/>
            </a:endParaRPr>
          </a:p>
          <a:p>
            <a:pPr marL="50426">
              <a:spcAft>
                <a:spcPts val="600"/>
              </a:spcAft>
            </a:pPr>
            <a:r>
              <a:rPr lang="en-US" sz="2200" u="sng" dirty="0">
                <a:latin typeface="Century Gothic" panose="020B0502020202020204" pitchFamily="34" charset="0"/>
              </a:rPr>
              <a:t>Aim 2</a:t>
            </a:r>
            <a:r>
              <a:rPr lang="en-US" sz="2200" dirty="0">
                <a:latin typeface="Century Gothic" panose="020B0502020202020204" pitchFamily="34" charset="0"/>
              </a:rPr>
              <a:t>: Gather information on the implementation of PHFS in Uganda with a focus on the QI component and the legacy of PHFS</a:t>
            </a:r>
          </a:p>
          <a:p>
            <a:pPr marL="796729" lvl="1" indent="-342900">
              <a:spcAft>
                <a:spcPts val="600"/>
              </a:spcAft>
              <a:buClr>
                <a:srgbClr val="60A19B"/>
              </a:buClr>
              <a:buFont typeface="Arial" panose="020B0604020202020204" pitchFamily="34" charset="0"/>
              <a:buChar char="•"/>
            </a:pPr>
            <a:r>
              <a:rPr lang="en-US" sz="2200" b="1" u="sng" dirty="0">
                <a:latin typeface="Century Gothic" panose="020B0502020202020204" pitchFamily="34" charset="0"/>
              </a:rPr>
              <a:t>Primary data collection</a:t>
            </a:r>
            <a:r>
              <a:rPr lang="en-US" sz="2200" b="1" dirty="0">
                <a:latin typeface="Century Gothic" panose="020B0502020202020204" pitchFamily="34" charset="0"/>
              </a:rPr>
              <a:t> through in-depth interviews and focus group discussions</a:t>
            </a:r>
          </a:p>
        </p:txBody>
      </p:sp>
    </p:spTree>
    <p:extLst>
      <p:ext uri="{BB962C8B-B14F-4D97-AF65-F5344CB8AC3E}">
        <p14:creationId xmlns:p14="http://schemas.microsoft.com/office/powerpoint/2010/main" val="26053790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4520" y="198121"/>
            <a:ext cx="11567319" cy="1008529"/>
          </a:xfrm>
        </p:spPr>
        <p:txBody>
          <a:bodyPr/>
          <a:lstStyle/>
          <a:p>
            <a:r>
              <a:rPr lang="en-US" sz="4200" dirty="0"/>
              <a:t>Outcome evaluation of PHFS in Uganda</a:t>
            </a:r>
          </a:p>
        </p:txBody>
      </p:sp>
      <p:sp>
        <p:nvSpPr>
          <p:cNvPr id="6" name="Text Placeholder 5"/>
          <p:cNvSpPr>
            <a:spLocks noGrp="1"/>
          </p:cNvSpPr>
          <p:nvPr>
            <p:ph type="body" sz="quarter" idx="10"/>
          </p:nvPr>
        </p:nvSpPr>
        <p:spPr>
          <a:xfrm>
            <a:off x="660958" y="2061883"/>
            <a:ext cx="7086600" cy="3294529"/>
          </a:xfrm>
        </p:spPr>
        <p:txBody>
          <a:bodyPr>
            <a:normAutofit/>
          </a:bodyPr>
          <a:lstStyle/>
          <a:p>
            <a:pPr marL="302552" indent="-302552">
              <a:spcAft>
                <a:spcPts val="529"/>
              </a:spcAft>
              <a:buClr>
                <a:srgbClr val="60A19B"/>
              </a:buClr>
              <a:buFont typeface="Arial" charset="0"/>
              <a:buChar char="•"/>
            </a:pPr>
            <a:r>
              <a:rPr lang="en-US" sz="2800" dirty="0"/>
              <a:t>Measure </a:t>
            </a:r>
            <a:r>
              <a:rPr lang="en-US" sz="2800" u="sng" dirty="0"/>
              <a:t>impact</a:t>
            </a:r>
            <a:r>
              <a:rPr lang="en-US" sz="2800" dirty="0"/>
              <a:t> of PHFS in demonstration and scale-up sites</a:t>
            </a:r>
          </a:p>
          <a:p>
            <a:pPr marL="302552" indent="-302552">
              <a:spcAft>
                <a:spcPts val="529"/>
              </a:spcAft>
              <a:buClr>
                <a:srgbClr val="60A19B"/>
              </a:buClr>
              <a:buFont typeface="Arial" charset="0"/>
              <a:buChar char="•"/>
            </a:pPr>
            <a:r>
              <a:rPr lang="en-US" sz="2800" dirty="0"/>
              <a:t>Measure </a:t>
            </a:r>
            <a:r>
              <a:rPr lang="en-US" sz="2800" u="sng" dirty="0"/>
              <a:t>sustainability</a:t>
            </a:r>
            <a:r>
              <a:rPr lang="en-US" sz="2800" dirty="0"/>
              <a:t> of PHFS in demonstration and scale-up sites after the program ended</a:t>
            </a:r>
          </a:p>
        </p:txBody>
      </p:sp>
      <p:pic>
        <p:nvPicPr>
          <p:cNvPr id="7" name="Picture 6" descr="A large room&#10;&#10;Description automatically generated">
            <a:extLst>
              <a:ext uri="{FF2B5EF4-FFF2-40B4-BE49-F238E27FC236}">
                <a16:creationId xmlns:a16="http://schemas.microsoft.com/office/drawing/2014/main" id="{60770EED-B933-4D28-959B-793A7B8701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209821" y="1778934"/>
            <a:ext cx="5804647" cy="4353485"/>
          </a:xfrm>
          <a:prstGeom prst="rect">
            <a:avLst/>
          </a:prstGeom>
        </p:spPr>
      </p:pic>
      <p:sp>
        <p:nvSpPr>
          <p:cNvPr id="8" name="Text Placeholder 1"/>
          <p:cNvSpPr>
            <a:spLocks noGrp="1"/>
          </p:cNvSpPr>
          <p:nvPr>
            <p:ph type="body" sz="quarter" idx="11"/>
          </p:nvPr>
        </p:nvSpPr>
        <p:spPr>
          <a:xfrm>
            <a:off x="609600" y="1053353"/>
            <a:ext cx="7696200" cy="1323172"/>
          </a:xfrm>
        </p:spPr>
        <p:txBody>
          <a:bodyPr/>
          <a:lstStyle/>
          <a:p>
            <a:pPr marL="0" indent="0">
              <a:buNone/>
            </a:pPr>
            <a:r>
              <a:rPr lang="en-US" sz="3600" dirty="0"/>
              <a:t>Quantitative component</a:t>
            </a:r>
          </a:p>
        </p:txBody>
      </p:sp>
    </p:spTree>
    <p:extLst>
      <p:ext uri="{BB962C8B-B14F-4D97-AF65-F5344CB8AC3E}">
        <p14:creationId xmlns:p14="http://schemas.microsoft.com/office/powerpoint/2010/main" val="17794842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1024" y="171258"/>
            <a:ext cx="10574575" cy="1008529"/>
          </a:xfrm>
        </p:spPr>
        <p:txBody>
          <a:bodyPr/>
          <a:lstStyle/>
          <a:p>
            <a:r>
              <a:rPr lang="en-US" sz="4200" dirty="0"/>
              <a:t>Study districts and sites</a:t>
            </a:r>
          </a:p>
        </p:txBody>
      </p:sp>
      <p:pic>
        <p:nvPicPr>
          <p:cNvPr id="10" name="Picture 9" descr="A picture containing text, map&#10;&#10;Description automatically generated">
            <a:extLst>
              <a:ext uri="{FF2B5EF4-FFF2-40B4-BE49-F238E27FC236}">
                <a16:creationId xmlns:a16="http://schemas.microsoft.com/office/drawing/2014/main" id="{50CBB435-6CE2-4AB5-804C-6E11CA2B5EFA}"/>
              </a:ext>
            </a:extLst>
          </p:cNvPr>
          <p:cNvPicPr>
            <a:picLocks noChangeAspect="1"/>
          </p:cNvPicPr>
          <p:nvPr/>
        </p:nvPicPr>
        <p:blipFill rotWithShape="1">
          <a:blip r:embed="rId3">
            <a:extLst>
              <a:ext uri="{28A0092B-C50C-407E-A947-70E740481C1C}">
                <a14:useLocalDpi xmlns:a14="http://schemas.microsoft.com/office/drawing/2010/main" val="0"/>
              </a:ext>
            </a:extLst>
          </a:blip>
          <a:srcRect l="5483" t="7342" r="4649" b="7400"/>
          <a:stretch/>
        </p:blipFill>
        <p:spPr>
          <a:xfrm>
            <a:off x="2057400" y="1066800"/>
            <a:ext cx="8110818" cy="5791200"/>
          </a:xfrm>
          <a:prstGeom prst="rect">
            <a:avLst/>
          </a:prstGeom>
        </p:spPr>
      </p:pic>
    </p:spTree>
    <p:extLst>
      <p:ext uri="{BB962C8B-B14F-4D97-AF65-F5344CB8AC3E}">
        <p14:creationId xmlns:p14="http://schemas.microsoft.com/office/powerpoint/2010/main" val="16201829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8033" y="140594"/>
            <a:ext cx="10574575" cy="1008529"/>
          </a:xfrm>
        </p:spPr>
        <p:txBody>
          <a:bodyPr/>
          <a:lstStyle/>
          <a:p>
            <a:r>
              <a:rPr lang="en-US" sz="4200" dirty="0"/>
              <a:t>Retrospective longitudinal design</a:t>
            </a:r>
          </a:p>
        </p:txBody>
      </p:sp>
      <p:cxnSp>
        <p:nvCxnSpPr>
          <p:cNvPr id="3" name="Straight Connector 2">
            <a:extLst>
              <a:ext uri="{FF2B5EF4-FFF2-40B4-BE49-F238E27FC236}">
                <a16:creationId xmlns:a16="http://schemas.microsoft.com/office/drawing/2014/main" id="{CCB2DBD6-945E-4D06-9B6B-01BDB9377DF3}"/>
              </a:ext>
            </a:extLst>
          </p:cNvPr>
          <p:cNvCxnSpPr>
            <a:cxnSpLocks/>
          </p:cNvCxnSpPr>
          <p:nvPr/>
        </p:nvCxnSpPr>
        <p:spPr>
          <a:xfrm>
            <a:off x="4035498" y="3458561"/>
            <a:ext cx="5580529" cy="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1D60C3A-CCCA-4C07-8BD7-32A37411ADFE}"/>
              </a:ext>
            </a:extLst>
          </p:cNvPr>
          <p:cNvCxnSpPr>
            <a:cxnSpLocks/>
          </p:cNvCxnSpPr>
          <p:nvPr/>
        </p:nvCxnSpPr>
        <p:spPr>
          <a:xfrm>
            <a:off x="4035498" y="4130914"/>
            <a:ext cx="5580529"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1297B5B-41C0-4CE2-A813-AFF3884BA59B}"/>
              </a:ext>
            </a:extLst>
          </p:cNvPr>
          <p:cNvSpPr txBox="1"/>
          <p:nvPr/>
        </p:nvSpPr>
        <p:spPr>
          <a:xfrm>
            <a:off x="1982234" y="3282044"/>
            <a:ext cx="1949824" cy="581057"/>
          </a:xfrm>
          <a:prstGeom prst="rect">
            <a:avLst/>
          </a:prstGeom>
          <a:noFill/>
        </p:spPr>
        <p:txBody>
          <a:bodyPr wrap="square" rtlCol="0">
            <a:spAutoFit/>
          </a:bodyPr>
          <a:lstStyle/>
          <a:p>
            <a:pPr algn="ctr"/>
            <a:r>
              <a:rPr lang="en-US" sz="1588" b="1" dirty="0">
                <a:solidFill>
                  <a:schemeClr val="accent3">
                    <a:lumMod val="75000"/>
                  </a:schemeClr>
                </a:solidFill>
                <a:latin typeface="Century Gothic" panose="020B0502020202020204" pitchFamily="34" charset="0"/>
              </a:rPr>
              <a:t>Comparison sites (n=24)</a:t>
            </a:r>
          </a:p>
        </p:txBody>
      </p:sp>
      <p:sp>
        <p:nvSpPr>
          <p:cNvPr id="12" name="TextBox 11">
            <a:extLst>
              <a:ext uri="{FF2B5EF4-FFF2-40B4-BE49-F238E27FC236}">
                <a16:creationId xmlns:a16="http://schemas.microsoft.com/office/drawing/2014/main" id="{F60C55C3-98F2-4DC4-84DC-0523E88A118F}"/>
              </a:ext>
            </a:extLst>
          </p:cNvPr>
          <p:cNvSpPr txBox="1"/>
          <p:nvPr/>
        </p:nvSpPr>
        <p:spPr>
          <a:xfrm>
            <a:off x="1982236" y="3945448"/>
            <a:ext cx="2053263" cy="581057"/>
          </a:xfrm>
          <a:prstGeom prst="rect">
            <a:avLst/>
          </a:prstGeom>
          <a:noFill/>
        </p:spPr>
        <p:txBody>
          <a:bodyPr wrap="square" rtlCol="0">
            <a:spAutoFit/>
          </a:bodyPr>
          <a:lstStyle/>
          <a:p>
            <a:pPr algn="ctr"/>
            <a:r>
              <a:rPr lang="en-US" sz="1588" b="1" dirty="0">
                <a:solidFill>
                  <a:schemeClr val="accent1">
                    <a:lumMod val="75000"/>
                  </a:schemeClr>
                </a:solidFill>
                <a:latin typeface="Century Gothic" panose="020B0502020202020204" pitchFamily="34" charset="0"/>
              </a:rPr>
              <a:t>Demonstration sites (n=18)</a:t>
            </a:r>
          </a:p>
        </p:txBody>
      </p:sp>
      <p:sp>
        <p:nvSpPr>
          <p:cNvPr id="13" name="TextBox 12">
            <a:extLst>
              <a:ext uri="{FF2B5EF4-FFF2-40B4-BE49-F238E27FC236}">
                <a16:creationId xmlns:a16="http://schemas.microsoft.com/office/drawing/2014/main" id="{71245041-9AD9-4BF8-A2B9-052CF8936A07}"/>
              </a:ext>
            </a:extLst>
          </p:cNvPr>
          <p:cNvSpPr txBox="1"/>
          <p:nvPr/>
        </p:nvSpPr>
        <p:spPr>
          <a:xfrm>
            <a:off x="2033954" y="4582369"/>
            <a:ext cx="1949824" cy="581057"/>
          </a:xfrm>
          <a:prstGeom prst="rect">
            <a:avLst/>
          </a:prstGeom>
          <a:noFill/>
        </p:spPr>
        <p:txBody>
          <a:bodyPr wrap="square" rtlCol="0">
            <a:spAutoFit/>
          </a:bodyPr>
          <a:lstStyle/>
          <a:p>
            <a:pPr algn="ctr"/>
            <a:r>
              <a:rPr lang="en-US" sz="1588" b="1" dirty="0">
                <a:solidFill>
                  <a:srgbClr val="C00000"/>
                </a:solidFill>
                <a:latin typeface="Century Gothic" panose="020B0502020202020204" pitchFamily="34" charset="0"/>
              </a:rPr>
              <a:t>Scale-up sites</a:t>
            </a:r>
          </a:p>
          <a:p>
            <a:pPr algn="ctr"/>
            <a:r>
              <a:rPr lang="en-US" sz="1588" b="1" dirty="0">
                <a:solidFill>
                  <a:srgbClr val="C00000"/>
                </a:solidFill>
                <a:latin typeface="Century Gothic" panose="020B0502020202020204" pitchFamily="34" charset="0"/>
              </a:rPr>
              <a:t>(n=18)</a:t>
            </a:r>
          </a:p>
        </p:txBody>
      </p:sp>
      <p:cxnSp>
        <p:nvCxnSpPr>
          <p:cNvPr id="15" name="Straight Connector 14">
            <a:extLst>
              <a:ext uri="{FF2B5EF4-FFF2-40B4-BE49-F238E27FC236}">
                <a16:creationId xmlns:a16="http://schemas.microsoft.com/office/drawing/2014/main" id="{208693CD-5279-4F52-8853-32D4682D7A40}"/>
              </a:ext>
            </a:extLst>
          </p:cNvPr>
          <p:cNvCxnSpPr>
            <a:cxnSpLocks/>
          </p:cNvCxnSpPr>
          <p:nvPr/>
        </p:nvCxnSpPr>
        <p:spPr>
          <a:xfrm>
            <a:off x="4035498" y="4758886"/>
            <a:ext cx="558052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D875EA-209E-404B-BDDF-1E724DD654E9}"/>
              </a:ext>
            </a:extLst>
          </p:cNvPr>
          <p:cNvCxnSpPr/>
          <p:nvPr/>
        </p:nvCxnSpPr>
        <p:spPr>
          <a:xfrm>
            <a:off x="4035497" y="2911730"/>
            <a:ext cx="0" cy="2420471"/>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6C75ED1B-B0F4-42AC-B736-D3959E61D6A7}"/>
              </a:ext>
            </a:extLst>
          </p:cNvPr>
          <p:cNvCxnSpPr/>
          <p:nvPr/>
        </p:nvCxnSpPr>
        <p:spPr>
          <a:xfrm>
            <a:off x="9616026" y="2874624"/>
            <a:ext cx="0" cy="2420471"/>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6278DBA0-2E0D-41B6-8CA4-0CF07D2245F7}"/>
              </a:ext>
            </a:extLst>
          </p:cNvPr>
          <p:cNvCxnSpPr>
            <a:cxnSpLocks/>
          </p:cNvCxnSpPr>
          <p:nvPr/>
        </p:nvCxnSpPr>
        <p:spPr>
          <a:xfrm>
            <a:off x="5447438" y="3677130"/>
            <a:ext cx="0" cy="788795"/>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39252B0-04ED-4D2E-BEA4-4E104697F6CD}"/>
              </a:ext>
            </a:extLst>
          </p:cNvPr>
          <p:cNvCxnSpPr>
            <a:cxnSpLocks/>
          </p:cNvCxnSpPr>
          <p:nvPr/>
        </p:nvCxnSpPr>
        <p:spPr>
          <a:xfrm>
            <a:off x="6455967" y="4465926"/>
            <a:ext cx="0" cy="829169"/>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BDE0F7B-67D9-4C2C-9770-2D9F2BEAD3E3}"/>
              </a:ext>
            </a:extLst>
          </p:cNvPr>
          <p:cNvCxnSpPr>
            <a:cxnSpLocks/>
          </p:cNvCxnSpPr>
          <p:nvPr/>
        </p:nvCxnSpPr>
        <p:spPr>
          <a:xfrm>
            <a:off x="7935145" y="3677130"/>
            <a:ext cx="1" cy="1617965"/>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9D26F890-1199-4850-8395-4939D9178381}"/>
              </a:ext>
            </a:extLst>
          </p:cNvPr>
          <p:cNvSpPr txBox="1"/>
          <p:nvPr/>
        </p:nvSpPr>
        <p:spPr>
          <a:xfrm>
            <a:off x="3499109" y="1770582"/>
            <a:ext cx="1042144" cy="1178849"/>
          </a:xfrm>
          <a:prstGeom prst="rect">
            <a:avLst/>
          </a:prstGeom>
          <a:noFill/>
        </p:spPr>
        <p:txBody>
          <a:bodyPr wrap="square" rtlCol="0">
            <a:spAutoFit/>
          </a:bodyPr>
          <a:lstStyle/>
          <a:p>
            <a:pPr algn="ctr"/>
            <a:r>
              <a:rPr lang="en-US" sz="1412" b="1" dirty="0">
                <a:latin typeface="Century Gothic" panose="020B0502020202020204" pitchFamily="34" charset="0"/>
              </a:rPr>
              <a:t>February 2011:</a:t>
            </a:r>
          </a:p>
          <a:p>
            <a:pPr algn="ctr"/>
            <a:r>
              <a:rPr lang="en-US" sz="1412" b="1" dirty="0">
                <a:latin typeface="Century Gothic" panose="020B0502020202020204" pitchFamily="34" charset="0"/>
              </a:rPr>
              <a:t>Data extraction start</a:t>
            </a:r>
          </a:p>
        </p:txBody>
      </p:sp>
      <p:sp>
        <p:nvSpPr>
          <p:cNvPr id="24" name="TextBox 23">
            <a:extLst>
              <a:ext uri="{FF2B5EF4-FFF2-40B4-BE49-F238E27FC236}">
                <a16:creationId xmlns:a16="http://schemas.microsoft.com/office/drawing/2014/main" id="{36A0A109-C5E5-47EE-B057-F2A411326D38}"/>
              </a:ext>
            </a:extLst>
          </p:cNvPr>
          <p:cNvSpPr txBox="1"/>
          <p:nvPr/>
        </p:nvSpPr>
        <p:spPr>
          <a:xfrm>
            <a:off x="4640616" y="1769812"/>
            <a:ext cx="1479176" cy="961545"/>
          </a:xfrm>
          <a:prstGeom prst="rect">
            <a:avLst/>
          </a:prstGeom>
          <a:noFill/>
        </p:spPr>
        <p:txBody>
          <a:bodyPr wrap="square" rtlCol="0">
            <a:spAutoFit/>
          </a:bodyPr>
          <a:lstStyle/>
          <a:p>
            <a:pPr algn="ctr"/>
            <a:r>
              <a:rPr lang="en-US" sz="1412" b="1" dirty="0">
                <a:latin typeface="Century Gothic" panose="020B0502020202020204" pitchFamily="34" charset="0"/>
              </a:rPr>
              <a:t>April 2013:</a:t>
            </a:r>
          </a:p>
          <a:p>
            <a:pPr algn="ctr"/>
            <a:r>
              <a:rPr lang="en-US" sz="1412" b="1" dirty="0">
                <a:latin typeface="Century Gothic" panose="020B0502020202020204" pitchFamily="34" charset="0"/>
              </a:rPr>
              <a:t>Start PHFS demonstration sites</a:t>
            </a:r>
          </a:p>
        </p:txBody>
      </p:sp>
      <p:sp>
        <p:nvSpPr>
          <p:cNvPr id="25" name="TextBox 24">
            <a:extLst>
              <a:ext uri="{FF2B5EF4-FFF2-40B4-BE49-F238E27FC236}">
                <a16:creationId xmlns:a16="http://schemas.microsoft.com/office/drawing/2014/main" id="{38FC6341-3358-4465-AD88-61E31FE60DCF}"/>
              </a:ext>
            </a:extLst>
          </p:cNvPr>
          <p:cNvSpPr txBox="1"/>
          <p:nvPr/>
        </p:nvSpPr>
        <p:spPr>
          <a:xfrm>
            <a:off x="5985321" y="1737559"/>
            <a:ext cx="1411941" cy="1613455"/>
          </a:xfrm>
          <a:prstGeom prst="rect">
            <a:avLst/>
          </a:prstGeom>
          <a:noFill/>
        </p:spPr>
        <p:txBody>
          <a:bodyPr wrap="square" rtlCol="0">
            <a:spAutoFit/>
          </a:bodyPr>
          <a:lstStyle/>
          <a:p>
            <a:pPr algn="ctr"/>
            <a:r>
              <a:rPr lang="en-US" sz="1412" b="1" dirty="0">
                <a:latin typeface="Century Gothic" panose="020B0502020202020204" pitchFamily="34" charset="0"/>
              </a:rPr>
              <a:t>October 2014, December 2014, February 2015:</a:t>
            </a:r>
          </a:p>
          <a:p>
            <a:pPr algn="ctr"/>
            <a:r>
              <a:rPr lang="en-US" sz="1412" b="1" dirty="0">
                <a:latin typeface="Century Gothic" panose="020B0502020202020204" pitchFamily="34" charset="0"/>
              </a:rPr>
              <a:t>Start PHFS scale-up sites</a:t>
            </a:r>
          </a:p>
        </p:txBody>
      </p:sp>
      <p:cxnSp>
        <p:nvCxnSpPr>
          <p:cNvPr id="28" name="Straight Connector 27">
            <a:extLst>
              <a:ext uri="{FF2B5EF4-FFF2-40B4-BE49-F238E27FC236}">
                <a16:creationId xmlns:a16="http://schemas.microsoft.com/office/drawing/2014/main" id="{0211E9D1-C9F0-4D9C-A50F-FCB63CA2A863}"/>
              </a:ext>
            </a:extLst>
          </p:cNvPr>
          <p:cNvCxnSpPr>
            <a:cxnSpLocks/>
          </p:cNvCxnSpPr>
          <p:nvPr/>
        </p:nvCxnSpPr>
        <p:spPr>
          <a:xfrm>
            <a:off x="6657673" y="4465926"/>
            <a:ext cx="0" cy="829169"/>
          </a:xfrm>
          <a:prstGeom prst="line">
            <a:avLst/>
          </a:prstGeom>
          <a:ln w="3810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8BC4338-2C90-4746-BD60-DD0E543D2B0E}"/>
              </a:ext>
            </a:extLst>
          </p:cNvPr>
          <p:cNvCxnSpPr>
            <a:cxnSpLocks/>
          </p:cNvCxnSpPr>
          <p:nvPr/>
        </p:nvCxnSpPr>
        <p:spPr>
          <a:xfrm>
            <a:off x="6837139" y="4465926"/>
            <a:ext cx="0" cy="829169"/>
          </a:xfrm>
          <a:prstGeom prst="line">
            <a:avLst/>
          </a:prstGeom>
          <a:ln w="38100"/>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55D4FCAA-9B78-42DE-845E-52BF6A0F82A9}"/>
              </a:ext>
            </a:extLst>
          </p:cNvPr>
          <p:cNvSpPr txBox="1"/>
          <p:nvPr/>
        </p:nvSpPr>
        <p:spPr>
          <a:xfrm>
            <a:off x="7380457" y="1739985"/>
            <a:ext cx="1109374" cy="961545"/>
          </a:xfrm>
          <a:prstGeom prst="rect">
            <a:avLst/>
          </a:prstGeom>
          <a:noFill/>
        </p:spPr>
        <p:txBody>
          <a:bodyPr wrap="square" rtlCol="0">
            <a:spAutoFit/>
          </a:bodyPr>
          <a:lstStyle/>
          <a:p>
            <a:pPr algn="ctr"/>
            <a:r>
              <a:rPr lang="en-US" sz="1412" b="1" dirty="0">
                <a:latin typeface="Century Gothic" panose="020B0502020202020204" pitchFamily="34" charset="0"/>
              </a:rPr>
              <a:t>August 2016:</a:t>
            </a:r>
          </a:p>
          <a:p>
            <a:pPr algn="ctr"/>
            <a:r>
              <a:rPr lang="en-US" sz="1412" b="1" dirty="0">
                <a:latin typeface="Century Gothic" panose="020B0502020202020204" pitchFamily="34" charset="0"/>
              </a:rPr>
              <a:t>End PHFS all sites</a:t>
            </a:r>
          </a:p>
        </p:txBody>
      </p:sp>
      <p:sp>
        <p:nvSpPr>
          <p:cNvPr id="35" name="TextBox 34">
            <a:extLst>
              <a:ext uri="{FF2B5EF4-FFF2-40B4-BE49-F238E27FC236}">
                <a16:creationId xmlns:a16="http://schemas.microsoft.com/office/drawing/2014/main" id="{65FF55F0-8F9F-45C1-80C2-7F9DC8B43173}"/>
              </a:ext>
            </a:extLst>
          </p:cNvPr>
          <p:cNvSpPr txBox="1"/>
          <p:nvPr/>
        </p:nvSpPr>
        <p:spPr>
          <a:xfrm>
            <a:off x="8841332" y="1727420"/>
            <a:ext cx="1117901" cy="1178849"/>
          </a:xfrm>
          <a:prstGeom prst="rect">
            <a:avLst/>
          </a:prstGeom>
          <a:noFill/>
        </p:spPr>
        <p:txBody>
          <a:bodyPr wrap="square" rtlCol="0">
            <a:spAutoFit/>
          </a:bodyPr>
          <a:lstStyle/>
          <a:p>
            <a:pPr algn="ctr"/>
            <a:r>
              <a:rPr lang="en-US" sz="1412" b="1" dirty="0">
                <a:latin typeface="Century Gothic" panose="020B0502020202020204" pitchFamily="34" charset="0"/>
              </a:rPr>
              <a:t>December 2018:</a:t>
            </a:r>
          </a:p>
          <a:p>
            <a:pPr algn="ctr"/>
            <a:r>
              <a:rPr lang="en-US" sz="1412" b="1" dirty="0">
                <a:latin typeface="Century Gothic" panose="020B0502020202020204" pitchFamily="34" charset="0"/>
              </a:rPr>
              <a:t>Data extraction end</a:t>
            </a:r>
          </a:p>
        </p:txBody>
      </p:sp>
      <p:sp>
        <p:nvSpPr>
          <p:cNvPr id="2" name="TextBox 1"/>
          <p:cNvSpPr txBox="1"/>
          <p:nvPr/>
        </p:nvSpPr>
        <p:spPr>
          <a:xfrm>
            <a:off x="4231030" y="1270682"/>
            <a:ext cx="842025" cy="336695"/>
          </a:xfrm>
          <a:prstGeom prst="rect">
            <a:avLst/>
          </a:prstGeom>
          <a:noFill/>
        </p:spPr>
        <p:txBody>
          <a:bodyPr wrap="none" rtlCol="0">
            <a:spAutoFit/>
          </a:bodyPr>
          <a:lstStyle/>
          <a:p>
            <a:r>
              <a:rPr lang="en-US" sz="1588" b="1" dirty="0"/>
              <a:t>BEFORE</a:t>
            </a:r>
          </a:p>
        </p:txBody>
      </p:sp>
      <p:sp>
        <p:nvSpPr>
          <p:cNvPr id="26" name="TextBox 25"/>
          <p:cNvSpPr txBox="1"/>
          <p:nvPr/>
        </p:nvSpPr>
        <p:spPr>
          <a:xfrm>
            <a:off x="6174399" y="1242086"/>
            <a:ext cx="880369" cy="336695"/>
          </a:xfrm>
          <a:prstGeom prst="rect">
            <a:avLst/>
          </a:prstGeom>
          <a:noFill/>
        </p:spPr>
        <p:txBody>
          <a:bodyPr wrap="none" rtlCol="0">
            <a:spAutoFit/>
          </a:bodyPr>
          <a:lstStyle/>
          <a:p>
            <a:r>
              <a:rPr lang="en-US" sz="1588" b="1" dirty="0"/>
              <a:t>DURING</a:t>
            </a:r>
          </a:p>
        </p:txBody>
      </p:sp>
      <p:sp>
        <p:nvSpPr>
          <p:cNvPr id="27" name="TextBox 26"/>
          <p:cNvSpPr txBox="1"/>
          <p:nvPr/>
        </p:nvSpPr>
        <p:spPr>
          <a:xfrm>
            <a:off x="8382002" y="1231470"/>
            <a:ext cx="716863" cy="336695"/>
          </a:xfrm>
          <a:prstGeom prst="rect">
            <a:avLst/>
          </a:prstGeom>
          <a:noFill/>
        </p:spPr>
        <p:txBody>
          <a:bodyPr wrap="none" rtlCol="0">
            <a:spAutoFit/>
          </a:bodyPr>
          <a:lstStyle/>
          <a:p>
            <a:r>
              <a:rPr lang="en-US" sz="1588" b="1" dirty="0"/>
              <a:t>AFTER</a:t>
            </a:r>
          </a:p>
        </p:txBody>
      </p:sp>
      <p:sp>
        <p:nvSpPr>
          <p:cNvPr id="30" name="TextBox 29">
            <a:extLst>
              <a:ext uri="{FF2B5EF4-FFF2-40B4-BE49-F238E27FC236}">
                <a16:creationId xmlns:a16="http://schemas.microsoft.com/office/drawing/2014/main" id="{09B17BF3-C2E1-4369-AF0F-14CDE8CA3595}"/>
              </a:ext>
            </a:extLst>
          </p:cNvPr>
          <p:cNvSpPr txBox="1"/>
          <p:nvPr/>
        </p:nvSpPr>
        <p:spPr>
          <a:xfrm>
            <a:off x="5676840" y="5274836"/>
            <a:ext cx="2210957" cy="1396151"/>
          </a:xfrm>
          <a:prstGeom prst="rect">
            <a:avLst/>
          </a:prstGeom>
          <a:noFill/>
        </p:spPr>
        <p:txBody>
          <a:bodyPr wrap="square" rtlCol="0">
            <a:spAutoFit/>
          </a:bodyPr>
          <a:lstStyle/>
          <a:p>
            <a:r>
              <a:rPr lang="en-US" sz="1412" dirty="0">
                <a:latin typeface="Century Gothic" panose="020B0502020202020204" pitchFamily="34" charset="0"/>
              </a:rPr>
              <a:t>October 2014: Uganda changed national policy to include integration of services in mother-baby care points</a:t>
            </a:r>
          </a:p>
        </p:txBody>
      </p:sp>
      <p:sp>
        <p:nvSpPr>
          <p:cNvPr id="32" name="Text Box 30">
            <a:extLst>
              <a:ext uri="{FF2B5EF4-FFF2-40B4-BE49-F238E27FC236}">
                <a16:creationId xmlns:a16="http://schemas.microsoft.com/office/drawing/2014/main" id="{3A3B007A-411A-4045-A919-3085C25027E9}"/>
              </a:ext>
            </a:extLst>
          </p:cNvPr>
          <p:cNvSpPr txBox="1"/>
          <p:nvPr/>
        </p:nvSpPr>
        <p:spPr>
          <a:xfrm>
            <a:off x="4020183" y="5279128"/>
            <a:ext cx="1257507" cy="961545"/>
          </a:xfrm>
          <a:prstGeom prst="rect">
            <a:avLst/>
          </a:prstGeom>
          <a:noFill/>
        </p:spPr>
        <p:txBody>
          <a:bodyPr wrap="square" rtlCol="0">
            <a:spAutoFit/>
          </a:bodyPr>
          <a:lstStyle/>
          <a:p>
            <a:r>
              <a:rPr lang="en-US" sz="1412" dirty="0">
                <a:solidFill>
                  <a:srgbClr val="000000"/>
                </a:solidFill>
                <a:latin typeface="Century Gothic" panose="020B0502020202020204" pitchFamily="34" charset="0"/>
                <a:ea typeface="Times New Roman" panose="02020603050405020304" pitchFamily="18" charset="0"/>
                <a:cs typeface="Times New Roman" panose="02020603050405020304" pitchFamily="18" charset="0"/>
              </a:rPr>
              <a:t>September 2012:</a:t>
            </a:r>
            <a:endParaRPr lang="en-US" sz="1412" dirty="0">
              <a:latin typeface="Century Gothic" panose="020B0502020202020204" pitchFamily="34" charset="0"/>
              <a:ea typeface="Times New Roman" panose="02020603050405020304" pitchFamily="18" charset="0"/>
            </a:endParaRPr>
          </a:p>
          <a:p>
            <a:r>
              <a:rPr lang="en-US" sz="1412" dirty="0">
                <a:solidFill>
                  <a:srgbClr val="000000"/>
                </a:solidFill>
                <a:latin typeface="Century Gothic" panose="020B0502020202020204" pitchFamily="34" charset="0"/>
                <a:ea typeface="Times New Roman" panose="02020603050405020304" pitchFamily="18" charset="0"/>
                <a:cs typeface="Times New Roman" panose="02020603050405020304" pitchFamily="18" charset="0"/>
              </a:rPr>
              <a:t>Option B+ adopted</a:t>
            </a:r>
            <a:endParaRPr lang="en-US" sz="1412" dirty="0">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35678367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1024" y="247458"/>
            <a:ext cx="10574575" cy="1008529"/>
          </a:xfrm>
        </p:spPr>
        <p:txBody>
          <a:bodyPr/>
          <a:lstStyle/>
          <a:p>
            <a:r>
              <a:rPr lang="en-US" sz="4200" dirty="0"/>
              <a:t>Data extraction</a:t>
            </a:r>
          </a:p>
        </p:txBody>
      </p:sp>
      <p:sp>
        <p:nvSpPr>
          <p:cNvPr id="6" name="Text Placeholder 5"/>
          <p:cNvSpPr>
            <a:spLocks noGrp="1"/>
          </p:cNvSpPr>
          <p:nvPr>
            <p:ph type="body" sz="quarter" idx="10"/>
          </p:nvPr>
        </p:nvSpPr>
        <p:spPr>
          <a:xfrm>
            <a:off x="694420" y="1454108"/>
            <a:ext cx="7398020" cy="4809532"/>
          </a:xfrm>
        </p:spPr>
        <p:txBody>
          <a:bodyPr>
            <a:noAutofit/>
          </a:bodyPr>
          <a:lstStyle/>
          <a:p>
            <a:pPr marL="0" indent="0">
              <a:spcAft>
                <a:spcPts val="529"/>
              </a:spcAft>
              <a:buNone/>
            </a:pPr>
            <a:r>
              <a:rPr lang="en-US" sz="2300" dirty="0"/>
              <a:t>Data extraction using digital tablets at all three types of facilities:</a:t>
            </a:r>
          </a:p>
          <a:p>
            <a:pPr marL="705956" lvl="1" indent="-302552">
              <a:buClr>
                <a:srgbClr val="60A19B"/>
              </a:buClr>
              <a:buFont typeface="Arial" charset="0"/>
              <a:buChar char="•"/>
            </a:pPr>
            <a:r>
              <a:rPr lang="en-US" sz="2300" dirty="0"/>
              <a:t>Patient-level data from mother and baby cards</a:t>
            </a:r>
          </a:p>
          <a:p>
            <a:pPr marL="705956" lvl="1" indent="-302552">
              <a:buClr>
                <a:srgbClr val="60A19B"/>
              </a:buClr>
              <a:buFont typeface="Arial" charset="0"/>
              <a:buChar char="•"/>
            </a:pPr>
            <a:r>
              <a:rPr lang="en-US" sz="2300" dirty="0"/>
              <a:t>Starting from birth or when mother-baby </a:t>
            </a:r>
            <a:br>
              <a:rPr lang="en-US" sz="2300" dirty="0"/>
            </a:br>
            <a:r>
              <a:rPr lang="en-US" sz="2300" dirty="0"/>
              <a:t>pairs enrolled</a:t>
            </a:r>
          </a:p>
          <a:p>
            <a:pPr marL="705956" lvl="1" indent="-302552">
              <a:buClr>
                <a:srgbClr val="60A19B"/>
              </a:buClr>
              <a:buFont typeface="Arial" charset="0"/>
              <a:buChar char="•"/>
            </a:pPr>
            <a:r>
              <a:rPr lang="en-US" sz="2300" dirty="0"/>
              <a:t>Continuing until the pair was lost to </a:t>
            </a:r>
            <a:br>
              <a:rPr lang="en-US" sz="2300" dirty="0"/>
            </a:br>
            <a:r>
              <a:rPr lang="en-US" sz="2300" dirty="0"/>
              <a:t>follow-up, child died, or child became </a:t>
            </a:r>
            <a:br>
              <a:rPr lang="en-US" sz="2300" dirty="0"/>
            </a:br>
            <a:r>
              <a:rPr lang="en-US" sz="2300" dirty="0"/>
              <a:t>18–24 months old</a:t>
            </a:r>
          </a:p>
          <a:p>
            <a:pPr lvl="1"/>
            <a:endParaRPr lang="en-US" sz="2300" dirty="0"/>
          </a:p>
          <a:p>
            <a:pPr marL="0" indent="0">
              <a:buNone/>
            </a:pPr>
            <a:r>
              <a:rPr lang="en-US" sz="2300" dirty="0">
                <a:solidFill>
                  <a:prstClr val="black"/>
                </a:solidFill>
                <a:latin typeface="Century Gothic" panose="020B0502020202020204" pitchFamily="34" charset="0"/>
              </a:rPr>
              <a:t>Facility-based survey on:</a:t>
            </a:r>
          </a:p>
          <a:p>
            <a:pPr marL="705956" lvl="1" indent="-302552">
              <a:buClr>
                <a:srgbClr val="60A19B"/>
              </a:buClr>
              <a:buFont typeface="Arial" charset="0"/>
              <a:buChar char="•"/>
            </a:pPr>
            <a:r>
              <a:rPr lang="en-US" sz="2300" dirty="0">
                <a:solidFill>
                  <a:prstClr val="black"/>
                </a:solidFill>
                <a:latin typeface="Century Gothic" panose="020B0502020202020204" pitchFamily="34" charset="0"/>
              </a:rPr>
              <a:t>Staff</a:t>
            </a:r>
          </a:p>
          <a:p>
            <a:pPr marL="705956" lvl="1" indent="-302552">
              <a:buClr>
                <a:srgbClr val="60A19B"/>
              </a:buClr>
              <a:buFont typeface="Arial" charset="0"/>
              <a:buChar char="•"/>
            </a:pPr>
            <a:r>
              <a:rPr lang="en-US" sz="2300" dirty="0">
                <a:solidFill>
                  <a:prstClr val="black"/>
                </a:solidFill>
                <a:latin typeface="Century Gothic" panose="020B0502020202020204" pitchFamily="34" charset="0"/>
              </a:rPr>
              <a:t>QI teams and procedures</a:t>
            </a:r>
          </a:p>
          <a:p>
            <a:pPr lvl="1"/>
            <a:endParaRPr lang="en-US" sz="2300" dirty="0">
              <a:solidFill>
                <a:prstClr val="black"/>
              </a:solidFill>
              <a:latin typeface="Century Gothic" panose="020B0502020202020204" pitchFamily="34" charset="0"/>
            </a:endParaRPr>
          </a:p>
        </p:txBody>
      </p:sp>
      <p:pic>
        <p:nvPicPr>
          <p:cNvPr id="4" name="Picture 3">
            <a:extLst>
              <a:ext uri="{FF2B5EF4-FFF2-40B4-BE49-F238E27FC236}">
                <a16:creationId xmlns:a16="http://schemas.microsoft.com/office/drawing/2014/main" id="{3F5B5836-36D6-4AD4-8A27-ED3C7249E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639193" y="1500341"/>
            <a:ext cx="5006054" cy="4099560"/>
          </a:xfrm>
          <a:prstGeom prst="rect">
            <a:avLst/>
          </a:prstGeom>
        </p:spPr>
      </p:pic>
    </p:spTree>
    <p:extLst>
      <p:ext uri="{BB962C8B-B14F-4D97-AF65-F5344CB8AC3E}">
        <p14:creationId xmlns:p14="http://schemas.microsoft.com/office/powerpoint/2010/main" val="20586176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1024" y="232218"/>
            <a:ext cx="10574575" cy="1008529"/>
          </a:xfrm>
        </p:spPr>
        <p:txBody>
          <a:bodyPr/>
          <a:lstStyle/>
          <a:p>
            <a:r>
              <a:rPr lang="en-US" sz="4200" dirty="0"/>
              <a:t>Difference-in-difference analysis</a:t>
            </a:r>
          </a:p>
        </p:txBody>
      </p:sp>
      <p:sp>
        <p:nvSpPr>
          <p:cNvPr id="6" name="Text Placeholder 5"/>
          <p:cNvSpPr>
            <a:spLocks noGrp="1"/>
          </p:cNvSpPr>
          <p:nvPr>
            <p:ph type="body" sz="quarter" idx="10"/>
          </p:nvPr>
        </p:nvSpPr>
        <p:spPr>
          <a:xfrm>
            <a:off x="1179286" y="1725465"/>
            <a:ext cx="4588564" cy="3361871"/>
          </a:xfrm>
        </p:spPr>
        <p:txBody>
          <a:bodyPr/>
          <a:lstStyle/>
          <a:p>
            <a:pPr marL="0" indent="0" algn="ctr">
              <a:spcAft>
                <a:spcPts val="529"/>
              </a:spcAft>
              <a:buNone/>
            </a:pPr>
            <a:r>
              <a:rPr lang="en-US" b="1" dirty="0">
                <a:solidFill>
                  <a:srgbClr val="60A19B"/>
                </a:solidFill>
                <a:latin typeface="Century Gothic" panose="020B0502020202020204" pitchFamily="34" charset="0"/>
              </a:rPr>
              <a:t>IMPACT</a:t>
            </a:r>
          </a:p>
          <a:p>
            <a:pPr marL="0" indent="0" algn="ctr">
              <a:spcAft>
                <a:spcPts val="529"/>
              </a:spcAft>
              <a:buNone/>
            </a:pPr>
            <a:r>
              <a:rPr lang="en-US" dirty="0"/>
              <a:t>Before vs. during PHFS</a:t>
            </a:r>
          </a:p>
        </p:txBody>
      </p:sp>
      <p:sp>
        <p:nvSpPr>
          <p:cNvPr id="8" name="Text Placeholder 5">
            <a:extLst>
              <a:ext uri="{FF2B5EF4-FFF2-40B4-BE49-F238E27FC236}">
                <a16:creationId xmlns:a16="http://schemas.microsoft.com/office/drawing/2014/main" id="{488782E8-60FD-4923-AC93-F8E7B777321F}"/>
              </a:ext>
            </a:extLst>
          </p:cNvPr>
          <p:cNvSpPr txBox="1">
            <a:spLocks/>
          </p:cNvSpPr>
          <p:nvPr/>
        </p:nvSpPr>
        <p:spPr>
          <a:xfrm>
            <a:off x="6889769" y="1725465"/>
            <a:ext cx="3657326" cy="3361871"/>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spcAft>
                <a:spcPts val="529"/>
              </a:spcAft>
            </a:pPr>
            <a:r>
              <a:rPr lang="en-US" b="1" kern="0" dirty="0">
                <a:solidFill>
                  <a:srgbClr val="60A19B"/>
                </a:solidFill>
                <a:latin typeface="Century Gothic" panose="020B0502020202020204" pitchFamily="34" charset="0"/>
              </a:rPr>
              <a:t>SUSTAINABILITY</a:t>
            </a:r>
          </a:p>
          <a:p>
            <a:pPr algn="ctr">
              <a:spcAft>
                <a:spcPts val="529"/>
              </a:spcAft>
            </a:pPr>
            <a:r>
              <a:rPr lang="en-US" kern="0" dirty="0"/>
              <a:t>During vs. after PHFS</a:t>
            </a:r>
          </a:p>
        </p:txBody>
      </p:sp>
      <p:sp>
        <p:nvSpPr>
          <p:cNvPr id="9" name="TextBox 8">
            <a:extLst>
              <a:ext uri="{FF2B5EF4-FFF2-40B4-BE49-F238E27FC236}">
                <a16:creationId xmlns:a16="http://schemas.microsoft.com/office/drawing/2014/main" id="{C73F7082-2E84-45EA-AF1A-5D8A68C84097}"/>
              </a:ext>
            </a:extLst>
          </p:cNvPr>
          <p:cNvSpPr txBox="1"/>
          <p:nvPr/>
        </p:nvSpPr>
        <p:spPr>
          <a:xfrm>
            <a:off x="553480" y="3776265"/>
            <a:ext cx="5840179" cy="472437"/>
          </a:xfrm>
          <a:prstGeom prst="rect">
            <a:avLst/>
          </a:prstGeom>
          <a:noFill/>
        </p:spPr>
        <p:txBody>
          <a:bodyPr wrap="square" rtlCol="0">
            <a:spAutoFit/>
          </a:bodyPr>
          <a:lstStyle/>
          <a:p>
            <a:pPr algn="ctr"/>
            <a:r>
              <a:rPr lang="en-US" sz="2470" b="1" dirty="0">
                <a:solidFill>
                  <a:schemeClr val="accent1">
                    <a:lumMod val="75000"/>
                  </a:schemeClr>
                </a:solidFill>
                <a:latin typeface="Century Gothic" panose="020B0502020202020204" pitchFamily="34" charset="0"/>
              </a:rPr>
              <a:t>Demonstration</a:t>
            </a:r>
            <a:r>
              <a:rPr lang="en-US" sz="2470" b="1" dirty="0">
                <a:solidFill>
                  <a:srgbClr val="C00000"/>
                </a:solidFill>
                <a:latin typeface="Century Gothic" panose="020B0502020202020204" pitchFamily="34" charset="0"/>
              </a:rPr>
              <a:t> </a:t>
            </a:r>
            <a:r>
              <a:rPr lang="en-US" sz="2470" b="1" dirty="0">
                <a:latin typeface="Century Gothic" panose="020B0502020202020204" pitchFamily="34" charset="0"/>
              </a:rPr>
              <a:t>vs.</a:t>
            </a:r>
            <a:r>
              <a:rPr lang="en-US" sz="2470" b="1" dirty="0">
                <a:solidFill>
                  <a:schemeClr val="accent1">
                    <a:lumMod val="75000"/>
                  </a:schemeClr>
                </a:solidFill>
                <a:latin typeface="Century Gothic" panose="020B0502020202020204" pitchFamily="34" charset="0"/>
              </a:rPr>
              <a:t> </a:t>
            </a:r>
            <a:r>
              <a:rPr lang="en-US" sz="2470" b="1" dirty="0">
                <a:solidFill>
                  <a:schemeClr val="accent3">
                    <a:lumMod val="75000"/>
                  </a:schemeClr>
                </a:solidFill>
                <a:latin typeface="Century Gothic" panose="020B0502020202020204" pitchFamily="34" charset="0"/>
              </a:rPr>
              <a:t>Comparison</a:t>
            </a:r>
            <a:r>
              <a:rPr lang="en-US" sz="2470" b="1" dirty="0">
                <a:solidFill>
                  <a:schemeClr val="accent1">
                    <a:lumMod val="75000"/>
                  </a:schemeClr>
                </a:solidFill>
                <a:latin typeface="Century Gothic" panose="020B0502020202020204" pitchFamily="34" charset="0"/>
              </a:rPr>
              <a:t> </a:t>
            </a:r>
          </a:p>
        </p:txBody>
      </p:sp>
      <p:sp>
        <p:nvSpPr>
          <p:cNvPr id="11" name="TextBox 10">
            <a:extLst>
              <a:ext uri="{FF2B5EF4-FFF2-40B4-BE49-F238E27FC236}">
                <a16:creationId xmlns:a16="http://schemas.microsoft.com/office/drawing/2014/main" id="{9A0D3B84-D3EC-4057-B7F6-EFAEE80F8A96}"/>
              </a:ext>
            </a:extLst>
          </p:cNvPr>
          <p:cNvSpPr txBox="1"/>
          <p:nvPr/>
        </p:nvSpPr>
        <p:spPr>
          <a:xfrm>
            <a:off x="6075275" y="3773982"/>
            <a:ext cx="5286314" cy="472437"/>
          </a:xfrm>
          <a:prstGeom prst="rect">
            <a:avLst/>
          </a:prstGeom>
          <a:noFill/>
        </p:spPr>
        <p:txBody>
          <a:bodyPr wrap="square" rtlCol="0">
            <a:spAutoFit/>
          </a:bodyPr>
          <a:lstStyle/>
          <a:p>
            <a:pPr algn="ctr"/>
            <a:r>
              <a:rPr lang="en-US" sz="2470" b="1" dirty="0">
                <a:solidFill>
                  <a:srgbClr val="C00000"/>
                </a:solidFill>
                <a:latin typeface="Century Gothic" panose="020B0502020202020204" pitchFamily="34" charset="0"/>
              </a:rPr>
              <a:t>Scale-up</a:t>
            </a:r>
            <a:r>
              <a:rPr lang="en-US" sz="2470" b="1" dirty="0">
                <a:solidFill>
                  <a:schemeClr val="accent3">
                    <a:lumMod val="75000"/>
                  </a:schemeClr>
                </a:solidFill>
                <a:latin typeface="Century Gothic" panose="020B0502020202020204" pitchFamily="34" charset="0"/>
              </a:rPr>
              <a:t> </a:t>
            </a:r>
            <a:r>
              <a:rPr lang="en-US" sz="2470" b="1" dirty="0">
                <a:latin typeface="Century Gothic" panose="020B0502020202020204" pitchFamily="34" charset="0"/>
              </a:rPr>
              <a:t>vs.</a:t>
            </a:r>
            <a:r>
              <a:rPr lang="en-US" sz="2470" b="1" dirty="0">
                <a:solidFill>
                  <a:schemeClr val="accent1">
                    <a:lumMod val="75000"/>
                  </a:schemeClr>
                </a:solidFill>
                <a:latin typeface="Century Gothic" panose="020B0502020202020204" pitchFamily="34" charset="0"/>
              </a:rPr>
              <a:t> </a:t>
            </a:r>
            <a:r>
              <a:rPr lang="en-US" sz="2470" b="1" dirty="0">
                <a:solidFill>
                  <a:schemeClr val="accent3">
                    <a:lumMod val="75000"/>
                  </a:schemeClr>
                </a:solidFill>
                <a:latin typeface="Century Gothic" panose="020B0502020202020204" pitchFamily="34" charset="0"/>
              </a:rPr>
              <a:t>Comparison</a:t>
            </a:r>
          </a:p>
        </p:txBody>
      </p:sp>
      <p:sp>
        <p:nvSpPr>
          <p:cNvPr id="12" name="TextBox 11">
            <a:extLst>
              <a:ext uri="{FF2B5EF4-FFF2-40B4-BE49-F238E27FC236}">
                <a16:creationId xmlns:a16="http://schemas.microsoft.com/office/drawing/2014/main" id="{2F7E7D69-2C63-4040-A7A9-81AC5263A620}"/>
              </a:ext>
            </a:extLst>
          </p:cNvPr>
          <p:cNvSpPr txBox="1"/>
          <p:nvPr/>
        </p:nvSpPr>
        <p:spPr>
          <a:xfrm>
            <a:off x="3406494" y="4994402"/>
            <a:ext cx="6351699" cy="1396023"/>
          </a:xfrm>
          <a:prstGeom prst="rect">
            <a:avLst/>
          </a:prstGeom>
          <a:noFill/>
        </p:spPr>
        <p:txBody>
          <a:bodyPr wrap="square" rtlCol="0">
            <a:spAutoFit/>
          </a:bodyPr>
          <a:lstStyle/>
          <a:p>
            <a:pPr marL="302552" indent="-302552">
              <a:buClr>
                <a:srgbClr val="60A19B"/>
              </a:buClr>
              <a:buFont typeface="Arial" panose="020B0604020202020204" pitchFamily="34" charset="0"/>
              <a:buChar char="•"/>
            </a:pPr>
            <a:r>
              <a:rPr lang="en-US" sz="2118" b="1" dirty="0">
                <a:latin typeface="Century Gothic" panose="020B0502020202020204" pitchFamily="34" charset="0"/>
              </a:rPr>
              <a:t>Exclusive breastfeeding</a:t>
            </a:r>
          </a:p>
          <a:p>
            <a:pPr marL="302552" indent="-302552">
              <a:buClr>
                <a:srgbClr val="60A19B"/>
              </a:buClr>
              <a:buFont typeface="Arial" panose="020B0604020202020204" pitchFamily="34" charset="0"/>
              <a:buChar char="•"/>
            </a:pPr>
            <a:r>
              <a:rPr lang="en-US" sz="2118" b="1" dirty="0">
                <a:latin typeface="Century Gothic" panose="020B0502020202020204" pitchFamily="34" charset="0"/>
              </a:rPr>
              <a:t>12-month retention in care</a:t>
            </a:r>
          </a:p>
          <a:p>
            <a:pPr marL="302552" indent="-302552">
              <a:buClr>
                <a:srgbClr val="60A19B"/>
              </a:buClr>
              <a:buFont typeface="Arial" panose="020B0604020202020204" pitchFamily="34" charset="0"/>
              <a:buChar char="•"/>
            </a:pPr>
            <a:r>
              <a:rPr lang="en-US" sz="2118" b="1" dirty="0">
                <a:latin typeface="Century Gothic" panose="020B0502020202020204" pitchFamily="34" charset="0"/>
              </a:rPr>
              <a:t>18-month mother-to-child HIV transmission</a:t>
            </a:r>
          </a:p>
          <a:p>
            <a:pPr marL="302552" indent="-302552">
              <a:buClr>
                <a:srgbClr val="60A19B"/>
              </a:buClr>
              <a:buFont typeface="Arial" panose="020B0604020202020204" pitchFamily="34" charset="0"/>
              <a:buChar char="•"/>
            </a:pPr>
            <a:r>
              <a:rPr lang="en-US" sz="2118" b="1" dirty="0">
                <a:latin typeface="Century Gothic" panose="020B0502020202020204" pitchFamily="34" charset="0"/>
              </a:rPr>
              <a:t>18-month HIV-test data completeness</a:t>
            </a:r>
          </a:p>
        </p:txBody>
      </p:sp>
      <p:sp>
        <p:nvSpPr>
          <p:cNvPr id="16" name="Arrow: Right 15">
            <a:extLst>
              <a:ext uri="{FF2B5EF4-FFF2-40B4-BE49-F238E27FC236}">
                <a16:creationId xmlns:a16="http://schemas.microsoft.com/office/drawing/2014/main" id="{617476CD-1143-490C-9D24-ED447802DFC1}"/>
              </a:ext>
            </a:extLst>
          </p:cNvPr>
          <p:cNvSpPr/>
          <p:nvPr/>
        </p:nvSpPr>
        <p:spPr>
          <a:xfrm rot="5400000">
            <a:off x="8324640" y="3014742"/>
            <a:ext cx="787585" cy="470725"/>
          </a:xfrm>
          <a:prstGeom prst="rightArrow">
            <a:avLst/>
          </a:prstGeom>
          <a:solidFill>
            <a:srgbClr val="2B1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0" name="Arrow: Right 15">
            <a:extLst>
              <a:ext uri="{FF2B5EF4-FFF2-40B4-BE49-F238E27FC236}">
                <a16:creationId xmlns:a16="http://schemas.microsoft.com/office/drawing/2014/main" id="{617476CD-1143-490C-9D24-ED447802DFC1}"/>
              </a:ext>
            </a:extLst>
          </p:cNvPr>
          <p:cNvSpPr/>
          <p:nvPr/>
        </p:nvSpPr>
        <p:spPr>
          <a:xfrm rot="5400000">
            <a:off x="3079776" y="3014743"/>
            <a:ext cx="787585" cy="470725"/>
          </a:xfrm>
          <a:prstGeom prst="rightArrow">
            <a:avLst/>
          </a:prstGeom>
          <a:solidFill>
            <a:srgbClr val="2B1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Tree>
    <p:extLst>
      <p:ext uri="{BB962C8B-B14F-4D97-AF65-F5344CB8AC3E}">
        <p14:creationId xmlns:p14="http://schemas.microsoft.com/office/powerpoint/2010/main" val="26337619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object 5"/>
          <p:cNvSpPr txBox="1"/>
          <p:nvPr/>
        </p:nvSpPr>
        <p:spPr>
          <a:xfrm>
            <a:off x="762000" y="2916142"/>
            <a:ext cx="10439400" cy="3483005"/>
          </a:xfrm>
          <a:prstGeom prst="rect">
            <a:avLst/>
          </a:prstGeom>
        </p:spPr>
        <p:txBody>
          <a:bodyPr vert="horz" wrap="square" lIns="0" tIns="0" rIns="0" bIns="0" rtlCol="0">
            <a:spAutoFit/>
          </a:bodyPr>
          <a:lstStyle/>
          <a:p>
            <a:pPr marL="414609" indent="-403403">
              <a:spcAft>
                <a:spcPts val="1059"/>
              </a:spcAft>
              <a:buClr>
                <a:srgbClr val="60A19B"/>
              </a:buClr>
              <a:buFont typeface="Arial" panose="020B0604020202020204" pitchFamily="34" charset="0"/>
              <a:buChar char="•"/>
            </a:pPr>
            <a:r>
              <a:rPr lang="en-US" sz="2600" dirty="0">
                <a:solidFill>
                  <a:srgbClr val="231F20"/>
                </a:solidFill>
                <a:latin typeface="Century Gothic" panose="020B0502020202020204" pitchFamily="34" charset="0"/>
                <a:cs typeface="Futura LT Pro Book"/>
              </a:rPr>
              <a:t>Do not know number of unique mother-baby pairs</a:t>
            </a:r>
          </a:p>
          <a:p>
            <a:pPr marL="414609" indent="-403403">
              <a:spcAft>
                <a:spcPts val="1059"/>
              </a:spcAft>
              <a:buClr>
                <a:srgbClr val="60A19B"/>
              </a:buClr>
              <a:buFont typeface="Arial" panose="020B0604020202020204" pitchFamily="34" charset="0"/>
              <a:buChar char="•"/>
            </a:pPr>
            <a:r>
              <a:rPr lang="en-US" sz="2600" dirty="0">
                <a:solidFill>
                  <a:srgbClr val="231F20"/>
                </a:solidFill>
                <a:latin typeface="Century Gothic" panose="020B0502020202020204" pitchFamily="34" charset="0"/>
                <a:cs typeface="Futura LT Pro Book"/>
              </a:rPr>
              <a:t>Do not know how much observational data are contained in the records over time―data quality and completeness issues vary over time and with the existence of PHFS</a:t>
            </a:r>
          </a:p>
          <a:p>
            <a:pPr marL="414609" indent="-403403">
              <a:spcAft>
                <a:spcPts val="1059"/>
              </a:spcAft>
              <a:buClr>
                <a:srgbClr val="60A19B"/>
              </a:buClr>
              <a:buFont typeface="Arial" panose="020B0604020202020204" pitchFamily="34" charset="0"/>
              <a:buChar char="•"/>
            </a:pPr>
            <a:r>
              <a:rPr lang="en-US" sz="2600" dirty="0">
                <a:solidFill>
                  <a:srgbClr val="231F20"/>
                </a:solidFill>
                <a:latin typeface="Century Gothic" panose="020B0502020202020204" pitchFamily="34" charset="0"/>
                <a:cs typeface="Futura LT Pro Book"/>
              </a:rPr>
              <a:t>Different processes and timelines for scale-up of PHFS, particularly because in Uganda the national policy was changed to include integration of mother-baby pairs in mother-baby care points</a:t>
            </a:r>
          </a:p>
        </p:txBody>
      </p:sp>
      <p:sp>
        <p:nvSpPr>
          <p:cNvPr id="12" name="object 3"/>
          <p:cNvSpPr txBox="1"/>
          <p:nvPr/>
        </p:nvSpPr>
        <p:spPr>
          <a:xfrm>
            <a:off x="762000" y="426720"/>
            <a:ext cx="11049000" cy="1846659"/>
          </a:xfrm>
          <a:prstGeom prst="rect">
            <a:avLst/>
          </a:prstGeom>
        </p:spPr>
        <p:txBody>
          <a:bodyPr vert="horz" wrap="square" lIns="0" tIns="0" rIns="0" bIns="0" rtlCol="0">
            <a:spAutoFit/>
          </a:bodyPr>
          <a:lstStyle/>
          <a:p>
            <a:pPr marL="11206">
              <a:lnSpc>
                <a:spcPts val="4836"/>
              </a:lnSpc>
            </a:pPr>
            <a:r>
              <a:rPr lang="en-US" sz="4200" b="1" spc="-88" dirty="0">
                <a:solidFill>
                  <a:srgbClr val="A29CC0"/>
                </a:solidFill>
                <a:latin typeface="Century Gothic" panose="020B0502020202020204" pitchFamily="34" charset="0"/>
                <a:cs typeface="Gill Sans MT"/>
              </a:rPr>
              <a:t>Data challenges: </a:t>
            </a:r>
          </a:p>
          <a:p>
            <a:pPr marL="11206">
              <a:lnSpc>
                <a:spcPts val="4836"/>
              </a:lnSpc>
            </a:pPr>
            <a:r>
              <a:rPr lang="en-US" sz="4200" spc="-88" dirty="0">
                <a:solidFill>
                  <a:srgbClr val="2B1632"/>
                </a:solidFill>
                <a:latin typeface="Century Gothic" panose="020B0502020202020204" pitchFamily="34" charset="0"/>
                <a:cs typeface="Gill Sans MT"/>
              </a:rPr>
              <a:t>Uncertainties about available data on individuals</a:t>
            </a:r>
            <a:endParaRPr sz="4200" spc="-88" dirty="0">
              <a:solidFill>
                <a:srgbClr val="2B1632"/>
              </a:solidFill>
              <a:latin typeface="Century Gothic" panose="020B0502020202020204" pitchFamily="34" charset="0"/>
              <a:cs typeface="Gill Sans MT"/>
            </a:endParaRPr>
          </a:p>
        </p:txBody>
      </p:sp>
    </p:spTree>
    <p:extLst>
      <p:ext uri="{BB962C8B-B14F-4D97-AF65-F5344CB8AC3E}">
        <p14:creationId xmlns:p14="http://schemas.microsoft.com/office/powerpoint/2010/main" val="3330705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16979"/>
            <a:ext cx="7697668" cy="1008529"/>
          </a:xfrm>
        </p:spPr>
        <p:txBody>
          <a:bodyPr/>
          <a:lstStyle/>
          <a:p>
            <a:r>
              <a:rPr lang="en-US" sz="4200" dirty="0">
                <a:cs typeface="Gill Sans MT"/>
              </a:rPr>
              <a:t>MEASURE Evaluation</a:t>
            </a:r>
            <a:endParaRPr lang="en-US" sz="4200" dirty="0"/>
          </a:p>
        </p:txBody>
      </p:sp>
      <p:sp>
        <p:nvSpPr>
          <p:cNvPr id="9" name="Text Placeholder 3"/>
          <p:cNvSpPr>
            <a:spLocks noGrp="1"/>
          </p:cNvSpPr>
          <p:nvPr>
            <p:ph type="body" sz="quarter" idx="11"/>
          </p:nvPr>
        </p:nvSpPr>
        <p:spPr>
          <a:xfrm>
            <a:off x="762000" y="1066667"/>
            <a:ext cx="10820400" cy="746105"/>
          </a:xfrm>
        </p:spPr>
        <p:txBody>
          <a:bodyPr/>
          <a:lstStyle/>
          <a:p>
            <a:pPr marL="0" indent="0">
              <a:buNone/>
            </a:pPr>
            <a:r>
              <a:rPr lang="en-US" sz="3600" dirty="0">
                <a:latin typeface="Century Gothic" panose="020B0502020202020204" pitchFamily="34" charset="0"/>
              </a:rPr>
              <a:t>Six-country legacy evaluation of PHFS</a:t>
            </a:r>
          </a:p>
        </p:txBody>
      </p:sp>
      <p:sp>
        <p:nvSpPr>
          <p:cNvPr id="10" name="object 5"/>
          <p:cNvSpPr txBox="1"/>
          <p:nvPr/>
        </p:nvSpPr>
        <p:spPr>
          <a:xfrm>
            <a:off x="762000" y="1908584"/>
            <a:ext cx="9476078" cy="1520416"/>
          </a:xfrm>
          <a:prstGeom prst="rect">
            <a:avLst/>
          </a:prstGeom>
        </p:spPr>
        <p:txBody>
          <a:bodyPr vert="horz" wrap="square" lIns="0" tIns="0" rIns="0" bIns="0" rtlCol="0">
            <a:spAutoFit/>
          </a:bodyPr>
          <a:lstStyle/>
          <a:p>
            <a:pPr marL="352978" indent="-302552">
              <a:buClr>
                <a:srgbClr val="60A19B"/>
              </a:buClr>
              <a:buFont typeface="Arial" panose="020B0604020202020204" pitchFamily="34" charset="0"/>
              <a:buChar char="•"/>
            </a:pPr>
            <a:r>
              <a:rPr lang="en-US" sz="2470" b="1" dirty="0">
                <a:solidFill>
                  <a:srgbClr val="60A19B"/>
                </a:solidFill>
                <a:latin typeface="Century Gothic" panose="020B0502020202020204" pitchFamily="34" charset="0"/>
              </a:rPr>
              <a:t>Goal: </a:t>
            </a:r>
            <a:r>
              <a:rPr lang="en-US" sz="2470" dirty="0">
                <a:latin typeface="Century Gothic" panose="020B0502020202020204" pitchFamily="34" charset="0"/>
              </a:rPr>
              <a:t>To assess the outcomes at the national and district levels of PHFS on PMTCT programs in the six countries, and to capture key learnings from PHFS implementation that contribute to the scale-up of activities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p:blipFill>
        <p:spPr>
          <a:xfrm>
            <a:off x="1135821" y="3313799"/>
            <a:ext cx="2656889" cy="3544201"/>
          </a:xfrm>
          <a:prstGeom prst="rect">
            <a:avLst/>
          </a:prstGeom>
        </p:spPr>
      </p:pic>
      <p:sp>
        <p:nvSpPr>
          <p:cNvPr id="12" name="object 5"/>
          <p:cNvSpPr txBox="1"/>
          <p:nvPr/>
        </p:nvSpPr>
        <p:spPr>
          <a:xfrm>
            <a:off x="4393728" y="4284231"/>
            <a:ext cx="7188672" cy="1900520"/>
          </a:xfrm>
          <a:prstGeom prst="rect">
            <a:avLst/>
          </a:prstGeom>
        </p:spPr>
        <p:txBody>
          <a:bodyPr vert="horz" wrap="square" lIns="0" tIns="0" rIns="0" bIns="0" rtlCol="0">
            <a:spAutoFit/>
          </a:bodyPr>
          <a:lstStyle/>
          <a:p>
            <a:pPr marL="403403" indent="-352978">
              <a:buClr>
                <a:srgbClr val="60A19B"/>
              </a:buClr>
              <a:buFont typeface="Arial" panose="020B0604020202020204" pitchFamily="34" charset="0"/>
              <a:buChar char="•"/>
            </a:pPr>
            <a:r>
              <a:rPr lang="en-US" sz="2470" b="1" dirty="0">
                <a:solidFill>
                  <a:srgbClr val="60A19B"/>
                </a:solidFill>
                <a:latin typeface="Century Gothic" panose="020B0502020202020204" pitchFamily="34" charset="0"/>
              </a:rPr>
              <a:t>Methods: </a:t>
            </a:r>
            <a:r>
              <a:rPr lang="en-US" sz="2470" dirty="0">
                <a:latin typeface="Century Gothic" panose="020B0502020202020204" pitchFamily="34" charset="0"/>
              </a:rPr>
              <a:t>Rapid</a:t>
            </a:r>
            <a:r>
              <a:rPr lang="en-US" sz="2470" b="1" dirty="0">
                <a:solidFill>
                  <a:srgbClr val="60A19B"/>
                </a:solidFill>
                <a:latin typeface="Century Gothic" panose="020B0502020202020204" pitchFamily="34" charset="0"/>
              </a:rPr>
              <a:t> </a:t>
            </a:r>
            <a:r>
              <a:rPr lang="en-US" sz="2470" dirty="0">
                <a:latin typeface="Century Gothic" panose="020B0502020202020204" pitchFamily="34" charset="0"/>
              </a:rPr>
              <a:t>assessment in all six PHFS countries—interviews with all partners and stakeholders at the national and district levels</a:t>
            </a:r>
          </a:p>
          <a:p>
            <a:pPr marL="403403" indent="-352978">
              <a:buClr>
                <a:srgbClr val="60A19B"/>
              </a:buClr>
              <a:buFont typeface="Arial" panose="020B0604020202020204" pitchFamily="34" charset="0"/>
              <a:buChar char="•"/>
            </a:pPr>
            <a:endParaRPr lang="en-US" sz="2470" spc="-88" dirty="0">
              <a:solidFill>
                <a:srgbClr val="231F20"/>
              </a:solidFill>
              <a:latin typeface="Century Gothic" panose="020B0502020202020204" pitchFamily="34" charset="0"/>
              <a:cs typeface="Futura LT Pro Book"/>
            </a:endParaRPr>
          </a:p>
        </p:txBody>
      </p:sp>
    </p:spTree>
    <p:extLst>
      <p:ext uri="{BB962C8B-B14F-4D97-AF65-F5344CB8AC3E}">
        <p14:creationId xmlns:p14="http://schemas.microsoft.com/office/powerpoint/2010/main" val="599051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C4AF79-50ED-49CA-8A11-BD56EF19C2D7}"/>
              </a:ext>
            </a:extLst>
          </p:cNvPr>
          <p:cNvSpPr>
            <a:spLocks noGrp="1"/>
          </p:cNvSpPr>
          <p:nvPr>
            <p:ph type="title"/>
          </p:nvPr>
        </p:nvSpPr>
        <p:spPr>
          <a:xfrm>
            <a:off x="609601" y="279055"/>
            <a:ext cx="10571821" cy="1008529"/>
          </a:xfrm>
        </p:spPr>
        <p:txBody>
          <a:bodyPr/>
          <a:lstStyle/>
          <a:p>
            <a:r>
              <a:rPr lang="en-US" dirty="0"/>
              <a:t>Related terms</a:t>
            </a:r>
          </a:p>
        </p:txBody>
      </p:sp>
      <p:sp>
        <p:nvSpPr>
          <p:cNvPr id="4" name="Text Placeholder 8">
            <a:extLst>
              <a:ext uri="{FF2B5EF4-FFF2-40B4-BE49-F238E27FC236}">
                <a16:creationId xmlns:a16="http://schemas.microsoft.com/office/drawing/2014/main" id="{8B1A05F3-B968-634C-A77B-E60872990E04}"/>
              </a:ext>
            </a:extLst>
          </p:cNvPr>
          <p:cNvSpPr txBox="1">
            <a:spLocks/>
          </p:cNvSpPr>
          <p:nvPr/>
        </p:nvSpPr>
        <p:spPr>
          <a:xfrm>
            <a:off x="609601" y="3136751"/>
            <a:ext cx="9662160" cy="3025588"/>
          </a:xfrm>
          <a:prstGeom prst="rect">
            <a:avLst/>
          </a:prstGeom>
        </p:spPr>
        <p:txBody>
          <a:bodyPr/>
          <a:lstStyle>
            <a:lvl1pPr marL="0" eaLnBrk="1" hangingPunct="1">
              <a:defRPr sz="2471">
                <a:solidFill>
                  <a:schemeClr val="tx1"/>
                </a:solidFill>
                <a:latin typeface="Century Gothic" charset="0"/>
                <a:ea typeface="Century Gothic" charset="0"/>
                <a:cs typeface="Century Gothic" charset="0"/>
              </a:defRPr>
            </a:lvl1pPr>
            <a:lvl2pPr marL="706008" indent="-302575" eaLnBrk="1" hangingPunct="1">
              <a:buFont typeface="Arial" panose="020B0604020202020204" pitchFamily="34" charset="0"/>
              <a:buChar char="•"/>
              <a:defRPr sz="2118" baseline="0">
                <a:latin typeface="Century Gothic" charset="0"/>
                <a:ea typeface="Century Gothic" charset="0"/>
                <a:cs typeface="Century Gothic" charset="0"/>
              </a:defRPr>
            </a:lvl2pPr>
            <a:lvl3pPr marL="1059012" indent="-252146" eaLnBrk="1" hangingPunct="1">
              <a:buFont typeface="Arial" panose="020B0604020202020204" pitchFamily="34" charset="0"/>
              <a:buChar char="•"/>
              <a:defRPr>
                <a:latin typeface="Century Gothic" charset="0"/>
                <a:ea typeface="Century Gothic" charset="0"/>
                <a:cs typeface="Century Gothic" charset="0"/>
              </a:defRPr>
            </a:lvl3pPr>
            <a:lvl4pPr marL="1210300" eaLnBrk="1" hangingPunct="1">
              <a:defRPr>
                <a:latin typeface="+mn-lt"/>
                <a:ea typeface="+mn-ea"/>
                <a:cs typeface="+mn-cs"/>
              </a:defRPr>
            </a:lvl4pPr>
            <a:lvl5pPr marL="1613733" eaLnBrk="1" hangingPunct="1">
              <a:defRPr>
                <a:latin typeface="+mn-lt"/>
                <a:ea typeface="+mn-ea"/>
                <a:cs typeface="+mn-cs"/>
              </a:defRPr>
            </a:lvl5pPr>
            <a:lvl6pPr marL="2017166" eaLnBrk="1" hangingPunct="1">
              <a:defRPr>
                <a:latin typeface="+mn-lt"/>
                <a:ea typeface="+mn-ea"/>
                <a:cs typeface="+mn-cs"/>
              </a:defRPr>
            </a:lvl6pPr>
            <a:lvl7pPr marL="2420600" eaLnBrk="1" hangingPunct="1">
              <a:defRPr>
                <a:latin typeface="+mn-lt"/>
                <a:ea typeface="+mn-ea"/>
                <a:cs typeface="+mn-cs"/>
              </a:defRPr>
            </a:lvl7pPr>
            <a:lvl8pPr marL="2824033" eaLnBrk="1" hangingPunct="1">
              <a:defRPr>
                <a:latin typeface="+mn-lt"/>
                <a:ea typeface="+mn-ea"/>
                <a:cs typeface="+mn-cs"/>
              </a:defRPr>
            </a:lvl8pPr>
            <a:lvl9pPr marL="3227466" eaLnBrk="1" hangingPunct="1">
              <a:defRPr>
                <a:latin typeface="+mn-lt"/>
                <a:ea typeface="+mn-ea"/>
                <a:cs typeface="+mn-cs"/>
              </a:defRPr>
            </a:lvl9pPr>
          </a:lstStyle>
          <a:p>
            <a:pPr>
              <a:lnSpc>
                <a:spcPts val="2600"/>
              </a:lnSpc>
            </a:pPr>
            <a:r>
              <a:rPr lang="en-US" sz="1941" b="1" kern="0" dirty="0">
                <a:solidFill>
                  <a:srgbClr val="60A19B"/>
                </a:solidFill>
              </a:rPr>
              <a:t>Health management information system(s) (HMIS): </a:t>
            </a:r>
          </a:p>
          <a:p>
            <a:pPr>
              <a:lnSpc>
                <a:spcPts val="2600"/>
              </a:lnSpc>
            </a:pPr>
            <a:r>
              <a:rPr lang="en-US" sz="1941" kern="0" dirty="0"/>
              <a:t>Often used interchangeably with RHIS, though an HMIS may not include data on disease or health outcomes. An HMIS is a data collection system designed to support planning, management, and decision making in health facilities and organizations.</a:t>
            </a:r>
          </a:p>
          <a:p>
            <a:pPr>
              <a:lnSpc>
                <a:spcPts val="2600"/>
              </a:lnSpc>
            </a:pPr>
            <a:endParaRPr lang="en-US" sz="1941" kern="0" dirty="0"/>
          </a:p>
          <a:p>
            <a:pPr>
              <a:lnSpc>
                <a:spcPts val="2600"/>
              </a:lnSpc>
            </a:pPr>
            <a:r>
              <a:rPr lang="en-US" sz="1941" b="1" kern="0" dirty="0">
                <a:solidFill>
                  <a:srgbClr val="60A19B"/>
                </a:solidFill>
              </a:rPr>
              <a:t>Community-based health information system(s) (CHIS or CBIS): </a:t>
            </a:r>
            <a:r>
              <a:rPr lang="en-US" sz="1941" kern="0" dirty="0">
                <a:solidFill>
                  <a:srgbClr val="60A19B"/>
                </a:solidFill>
              </a:rPr>
              <a:t> </a:t>
            </a:r>
          </a:p>
          <a:p>
            <a:pPr>
              <a:lnSpc>
                <a:spcPts val="2600"/>
              </a:lnSpc>
            </a:pPr>
            <a:r>
              <a:rPr lang="en-US" sz="1941" kern="0" dirty="0"/>
              <a:t>Data collected from a community (not clinical) health setting. Communities may be linked to a facility or a district.</a:t>
            </a:r>
          </a:p>
          <a:p>
            <a:pPr>
              <a:lnSpc>
                <a:spcPts val="2600"/>
              </a:lnSpc>
            </a:pPr>
            <a:endParaRPr lang="en-US" sz="1941" kern="0" dirty="0"/>
          </a:p>
          <a:p>
            <a:pPr>
              <a:lnSpc>
                <a:spcPts val="2600"/>
              </a:lnSpc>
            </a:pPr>
            <a:endParaRPr lang="en-US" sz="1941" kern="0" dirty="0"/>
          </a:p>
        </p:txBody>
      </p:sp>
      <p:sp>
        <p:nvSpPr>
          <p:cNvPr id="6" name="Rectangle 5">
            <a:extLst>
              <a:ext uri="{FF2B5EF4-FFF2-40B4-BE49-F238E27FC236}">
                <a16:creationId xmlns:a16="http://schemas.microsoft.com/office/drawing/2014/main" id="{FB35EEAF-D223-E845-8E5B-08168CC61FB9}"/>
              </a:ext>
            </a:extLst>
          </p:cNvPr>
          <p:cNvSpPr/>
          <p:nvPr/>
        </p:nvSpPr>
        <p:spPr>
          <a:xfrm>
            <a:off x="619794" y="1449639"/>
            <a:ext cx="10061764" cy="1399550"/>
          </a:xfrm>
          <a:prstGeom prst="rect">
            <a:avLst/>
          </a:prstGeom>
        </p:spPr>
        <p:txBody>
          <a:bodyPr wrap="square">
            <a:spAutoFit/>
          </a:bodyPr>
          <a:lstStyle/>
          <a:p>
            <a:pPr>
              <a:lnSpc>
                <a:spcPts val="2600"/>
              </a:lnSpc>
            </a:pPr>
            <a:r>
              <a:rPr lang="en-US" sz="2000" b="1" dirty="0">
                <a:solidFill>
                  <a:srgbClr val="60A19B"/>
                </a:solidFill>
                <a:latin typeface="Century Gothic" panose="020B0502020202020204" pitchFamily="34" charset="0"/>
              </a:rPr>
              <a:t>Routine health information system(s) (RHIS): </a:t>
            </a:r>
          </a:p>
          <a:p>
            <a:pPr>
              <a:lnSpc>
                <a:spcPts val="2600"/>
              </a:lnSpc>
            </a:pPr>
            <a:r>
              <a:rPr lang="en-US" sz="2000" dirty="0">
                <a:latin typeface="Century Gothic" panose="020B0502020202020204" pitchFamily="34" charset="0"/>
              </a:rPr>
              <a:t>Facility-based HIS that collect routine health information. These systems generate data collected at public and private health facilities and institutions, and at community-level healthcare posts and clinics.</a:t>
            </a:r>
          </a:p>
        </p:txBody>
      </p:sp>
    </p:spTree>
    <p:extLst>
      <p:ext uri="{BB962C8B-B14F-4D97-AF65-F5344CB8AC3E}">
        <p14:creationId xmlns:p14="http://schemas.microsoft.com/office/powerpoint/2010/main" val="4815966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511" y="169962"/>
            <a:ext cx="7697668" cy="1008529"/>
          </a:xfrm>
        </p:spPr>
        <p:txBody>
          <a:bodyPr/>
          <a:lstStyle/>
          <a:p>
            <a:r>
              <a:rPr lang="en-US" sz="4200" dirty="0">
                <a:cs typeface="Gill Sans MT"/>
              </a:rPr>
              <a:t>PHFS evaluations</a:t>
            </a:r>
            <a:endParaRPr lang="en-US" sz="4200" dirty="0"/>
          </a:p>
        </p:txBody>
      </p:sp>
      <p:sp>
        <p:nvSpPr>
          <p:cNvPr id="9" name="Text Placeholder 3"/>
          <p:cNvSpPr>
            <a:spLocks noGrp="1"/>
          </p:cNvSpPr>
          <p:nvPr>
            <p:ph type="body" sz="quarter" idx="11"/>
          </p:nvPr>
        </p:nvSpPr>
        <p:spPr>
          <a:xfrm>
            <a:off x="702632" y="1005707"/>
            <a:ext cx="7841431" cy="746105"/>
          </a:xfrm>
        </p:spPr>
        <p:txBody>
          <a:bodyPr>
            <a:normAutofit/>
          </a:bodyPr>
          <a:lstStyle/>
          <a:p>
            <a:pPr marL="0" indent="0">
              <a:buNone/>
            </a:pPr>
            <a:r>
              <a:rPr lang="en-US" sz="3600" dirty="0">
                <a:latin typeface="Century Gothic" panose="020B0502020202020204" pitchFamily="34" charset="0"/>
              </a:rPr>
              <a:t>Overlap in data collection</a:t>
            </a:r>
          </a:p>
        </p:txBody>
      </p:sp>
      <p:grpSp>
        <p:nvGrpSpPr>
          <p:cNvPr id="14" name="Group 13"/>
          <p:cNvGrpSpPr/>
          <p:nvPr/>
        </p:nvGrpSpPr>
        <p:grpSpPr>
          <a:xfrm>
            <a:off x="7337988" y="1751812"/>
            <a:ext cx="2680387" cy="2680576"/>
            <a:chOff x="1745682" y="0"/>
            <a:chExt cx="3037772" cy="3037986"/>
          </a:xfrm>
          <a:solidFill>
            <a:srgbClr val="A29CC0"/>
          </a:solidFill>
        </p:grpSpPr>
        <p:sp>
          <p:nvSpPr>
            <p:cNvPr id="18" name="Oval 17"/>
            <p:cNvSpPr/>
            <p:nvPr/>
          </p:nvSpPr>
          <p:spPr>
            <a:xfrm>
              <a:off x="1745682" y="0"/>
              <a:ext cx="3037772" cy="3037986"/>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9" name="Oval 4"/>
            <p:cNvSpPr txBox="1"/>
            <p:nvPr/>
          </p:nvSpPr>
          <p:spPr>
            <a:xfrm>
              <a:off x="2190553" y="444903"/>
              <a:ext cx="2148030" cy="214818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7406" tIns="87406" rIns="87406" bIns="87406" numCol="1" spcCol="1270" anchor="ctr" anchorCtr="0">
              <a:noAutofit/>
            </a:bodyPr>
            <a:lstStyle/>
            <a:p>
              <a:pPr algn="ctr" defTabSz="1019714">
                <a:lnSpc>
                  <a:spcPct val="90000"/>
                </a:lnSpc>
                <a:spcBef>
                  <a:spcPct val="0"/>
                </a:spcBef>
                <a:spcAft>
                  <a:spcPct val="35000"/>
                </a:spcAft>
              </a:pPr>
              <a:r>
                <a:rPr lang="en-US" sz="2400" b="1" dirty="0">
                  <a:solidFill>
                    <a:schemeClr val="bg1"/>
                  </a:solidFill>
                  <a:latin typeface="Century Gothic" panose="020B0502020202020204" pitchFamily="34" charset="0"/>
                </a:rPr>
                <a:t>6-country legacy evaluation</a:t>
              </a:r>
            </a:p>
          </p:txBody>
        </p:sp>
      </p:grpSp>
      <p:grpSp>
        <p:nvGrpSpPr>
          <p:cNvPr id="15" name="Group 14"/>
          <p:cNvGrpSpPr/>
          <p:nvPr/>
        </p:nvGrpSpPr>
        <p:grpSpPr>
          <a:xfrm>
            <a:off x="8678181" y="3429000"/>
            <a:ext cx="3093459" cy="3037866"/>
            <a:chOff x="3309201" y="2026168"/>
            <a:chExt cx="3037772" cy="3037986"/>
          </a:xfrm>
          <a:solidFill>
            <a:srgbClr val="5DA19B"/>
          </a:solidFill>
        </p:grpSpPr>
        <p:sp>
          <p:nvSpPr>
            <p:cNvPr id="16" name="Oval 15"/>
            <p:cNvSpPr/>
            <p:nvPr/>
          </p:nvSpPr>
          <p:spPr>
            <a:xfrm>
              <a:off x="3309201" y="2026168"/>
              <a:ext cx="3037772" cy="3037986"/>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7" name="Oval 6"/>
            <p:cNvSpPr txBox="1"/>
            <p:nvPr/>
          </p:nvSpPr>
          <p:spPr>
            <a:xfrm>
              <a:off x="3754072" y="2471070"/>
              <a:ext cx="2148031" cy="214818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7406" tIns="87406" rIns="87406" bIns="87406" numCol="1" spcCol="1270" anchor="ctr" anchorCtr="0">
              <a:noAutofit/>
            </a:bodyPr>
            <a:lstStyle/>
            <a:p>
              <a:pPr algn="ctr" defTabSz="1019714">
                <a:lnSpc>
                  <a:spcPct val="90000"/>
                </a:lnSpc>
                <a:spcBef>
                  <a:spcPct val="0"/>
                </a:spcBef>
                <a:spcAft>
                  <a:spcPct val="35000"/>
                </a:spcAft>
              </a:pPr>
              <a:r>
                <a:rPr lang="en-US" sz="2400" b="1" dirty="0">
                  <a:solidFill>
                    <a:schemeClr val="bg1"/>
                  </a:solidFill>
                  <a:latin typeface="Century Gothic" panose="020B0502020202020204" pitchFamily="34" charset="0"/>
                </a:rPr>
                <a:t>Qualitative component of the outcome evaluation in Uganda</a:t>
              </a:r>
            </a:p>
          </p:txBody>
        </p:sp>
      </p:grpSp>
      <p:sp>
        <p:nvSpPr>
          <p:cNvPr id="11" name="Text Placeholder 5"/>
          <p:cNvSpPr>
            <a:spLocks noGrp="1"/>
          </p:cNvSpPr>
          <p:nvPr>
            <p:ph type="body" sz="quarter" idx="10"/>
          </p:nvPr>
        </p:nvSpPr>
        <p:spPr>
          <a:xfrm>
            <a:off x="702632" y="2014235"/>
            <a:ext cx="6717617" cy="1669986"/>
          </a:xfrm>
        </p:spPr>
        <p:txBody>
          <a:bodyPr/>
          <a:lstStyle/>
          <a:p>
            <a:pPr>
              <a:buClr>
                <a:srgbClr val="60A19B"/>
              </a:buClr>
            </a:pPr>
            <a:r>
              <a:rPr lang="en-US" kern="1200" dirty="0"/>
              <a:t>Extensive document review, site visits, and qualitative interviews with a wide range of project stakeholders in 6 PHFS countries</a:t>
            </a:r>
          </a:p>
          <a:p>
            <a:pPr>
              <a:buClr>
                <a:srgbClr val="60A19B"/>
              </a:buClr>
            </a:pPr>
            <a:endParaRPr lang="en-US" kern="1200" dirty="0"/>
          </a:p>
          <a:p>
            <a:pPr>
              <a:buClr>
                <a:srgbClr val="60A19B"/>
              </a:buClr>
            </a:pPr>
            <a:endParaRPr lang="en-US" dirty="0"/>
          </a:p>
        </p:txBody>
      </p:sp>
      <p:sp>
        <p:nvSpPr>
          <p:cNvPr id="12" name="Text Placeholder 5"/>
          <p:cNvSpPr txBox="1">
            <a:spLocks/>
          </p:cNvSpPr>
          <p:nvPr/>
        </p:nvSpPr>
        <p:spPr>
          <a:xfrm>
            <a:off x="884340" y="4210324"/>
            <a:ext cx="6946627" cy="2324017"/>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600" dirty="0"/>
              <a:t>In-depth interviews with healthcare workers and district-level QI coaches</a:t>
            </a:r>
          </a:p>
          <a:p>
            <a:endParaRPr lang="en-US" sz="2600" dirty="0"/>
          </a:p>
          <a:p>
            <a:r>
              <a:rPr lang="en-US" sz="2600" dirty="0"/>
              <a:t>Focus group discussions with QI teams at model health facilities</a:t>
            </a:r>
          </a:p>
          <a:p>
            <a:endParaRPr lang="en-US" sz="2600" kern="0" dirty="0"/>
          </a:p>
        </p:txBody>
      </p:sp>
      <p:cxnSp>
        <p:nvCxnSpPr>
          <p:cNvPr id="4" name="Straight Connector 3">
            <a:extLst>
              <a:ext uri="{FF2B5EF4-FFF2-40B4-BE49-F238E27FC236}">
                <a16:creationId xmlns:a16="http://schemas.microsoft.com/office/drawing/2014/main" id="{DA0376A0-7BBF-4561-8C8A-0CCDF511C354}"/>
              </a:ext>
            </a:extLst>
          </p:cNvPr>
          <p:cNvCxnSpPr>
            <a:cxnSpLocks/>
          </p:cNvCxnSpPr>
          <p:nvPr/>
        </p:nvCxnSpPr>
        <p:spPr>
          <a:xfrm>
            <a:off x="990600" y="3823058"/>
            <a:ext cx="5821680" cy="0"/>
          </a:xfrm>
          <a:prstGeom prst="line">
            <a:avLst/>
          </a:prstGeom>
          <a:ln w="12700">
            <a:solidFill>
              <a:srgbClr val="5DA1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01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6889" b="4036"/>
          <a:stretch/>
        </p:blipFill>
        <p:spPr>
          <a:xfrm>
            <a:off x="960120" y="1223872"/>
            <a:ext cx="10180320" cy="5573168"/>
          </a:xfrm>
        </p:spPr>
      </p:pic>
      <p:sp>
        <p:nvSpPr>
          <p:cNvPr id="5" name="Title 4"/>
          <p:cNvSpPr>
            <a:spLocks noGrp="1"/>
          </p:cNvSpPr>
          <p:nvPr>
            <p:ph type="title" idx="4294967295"/>
          </p:nvPr>
        </p:nvSpPr>
        <p:spPr>
          <a:xfrm>
            <a:off x="762001" y="134471"/>
            <a:ext cx="9637059" cy="1008529"/>
          </a:xfrm>
          <a:prstGeom prst="rect">
            <a:avLst/>
          </a:prstGeom>
        </p:spPr>
        <p:txBody>
          <a:bodyPr/>
          <a:lstStyle/>
          <a:p>
            <a:r>
              <a:rPr lang="en-US" sz="4200" b="1" dirty="0">
                <a:solidFill>
                  <a:srgbClr val="A29CC0"/>
                </a:solidFill>
                <a:latin typeface="Century Gothic" charset="0"/>
              </a:rPr>
              <a:t>PHFS retrospective theory of change</a:t>
            </a:r>
            <a:endParaRPr lang="en-US" sz="4200" dirty="0">
              <a:solidFill>
                <a:srgbClr val="A29CC0"/>
              </a:solidFill>
            </a:endParaRPr>
          </a:p>
        </p:txBody>
      </p:sp>
    </p:spTree>
    <p:extLst>
      <p:ext uri="{BB962C8B-B14F-4D97-AF65-F5344CB8AC3E}">
        <p14:creationId xmlns:p14="http://schemas.microsoft.com/office/powerpoint/2010/main" val="21616473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1024" y="174644"/>
            <a:ext cx="10574575" cy="1008529"/>
          </a:xfrm>
        </p:spPr>
        <p:txBody>
          <a:bodyPr/>
          <a:lstStyle/>
          <a:p>
            <a:r>
              <a:rPr lang="en-US" dirty="0"/>
              <a:t>Recommendations/legacy</a:t>
            </a:r>
          </a:p>
        </p:txBody>
      </p:sp>
      <p:sp>
        <p:nvSpPr>
          <p:cNvPr id="2" name="Text Placeholder 1"/>
          <p:cNvSpPr>
            <a:spLocks noGrp="1"/>
          </p:cNvSpPr>
          <p:nvPr>
            <p:ph type="body" sz="quarter" idx="11"/>
          </p:nvPr>
        </p:nvSpPr>
        <p:spPr>
          <a:xfrm>
            <a:off x="694420" y="1130468"/>
            <a:ext cx="10548414" cy="738718"/>
          </a:xfrm>
        </p:spPr>
        <p:txBody>
          <a:bodyPr>
            <a:normAutofit fontScale="85000" lnSpcReduction="10000"/>
          </a:bodyPr>
          <a:lstStyle/>
          <a:p>
            <a:pPr marL="0" indent="0">
              <a:buNone/>
            </a:pPr>
            <a:r>
              <a:rPr lang="en-US" sz="3600" dirty="0"/>
              <a:t>Ending maternal-to-child transmission of HIV (eMTCT)</a:t>
            </a:r>
          </a:p>
        </p:txBody>
      </p:sp>
      <p:sp>
        <p:nvSpPr>
          <p:cNvPr id="4" name="Text Placeholder 3"/>
          <p:cNvSpPr>
            <a:spLocks noGrp="1"/>
          </p:cNvSpPr>
          <p:nvPr>
            <p:ph type="body" sz="quarter" idx="10"/>
          </p:nvPr>
        </p:nvSpPr>
        <p:spPr>
          <a:xfrm>
            <a:off x="694420" y="2555199"/>
            <a:ext cx="6529340" cy="4706471"/>
          </a:xfrm>
        </p:spPr>
        <p:txBody>
          <a:bodyPr>
            <a:normAutofit/>
          </a:bodyPr>
          <a:lstStyle/>
          <a:p>
            <a:pPr marL="403403" indent="-403403">
              <a:spcAft>
                <a:spcPts val="600"/>
              </a:spcAft>
              <a:buClr>
                <a:srgbClr val="60A19B"/>
              </a:buClr>
            </a:pPr>
            <a:r>
              <a:rPr lang="en-US" sz="2600" dirty="0"/>
              <a:t>Although the footprint of PHFS was small, the lessons and the potential are large. </a:t>
            </a:r>
          </a:p>
          <a:p>
            <a:pPr marL="403403" indent="-403403">
              <a:spcAft>
                <a:spcPts val="600"/>
              </a:spcAft>
              <a:buClr>
                <a:srgbClr val="60A19B"/>
              </a:buClr>
            </a:pPr>
            <a:r>
              <a:rPr lang="en-US" sz="2600" dirty="0"/>
              <a:t>If more countries enabled facility </a:t>
            </a:r>
            <a:br>
              <a:rPr lang="en-US" sz="2600" dirty="0"/>
            </a:br>
            <a:r>
              <a:rPr lang="en-US" sz="2600" dirty="0"/>
              <a:t>staff with the requisite knowledge</a:t>
            </a:r>
            <a:br>
              <a:rPr lang="en-US" sz="2600" dirty="0"/>
            </a:br>
            <a:r>
              <a:rPr lang="en-US" sz="2600" dirty="0"/>
              <a:t>and skills to pursue the approach, </a:t>
            </a:r>
            <a:br>
              <a:rPr lang="en-US" sz="2600" dirty="0"/>
            </a:br>
            <a:r>
              <a:rPr lang="en-US" sz="2600" dirty="0"/>
              <a:t>the goal of eMTCT of HIV would be more reachable than ever.</a:t>
            </a:r>
          </a:p>
        </p:txBody>
      </p:sp>
      <p:pic>
        <p:nvPicPr>
          <p:cNvPr id="8" name="Picture 7" descr="A picture containing silhouette&#10;&#10;Description automatically generated">
            <a:extLst>
              <a:ext uri="{FF2B5EF4-FFF2-40B4-BE49-F238E27FC236}">
                <a16:creationId xmlns:a16="http://schemas.microsoft.com/office/drawing/2014/main" id="{39D628FF-71CC-4EBE-BE9A-C08EB325E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760" y="1869186"/>
            <a:ext cx="5267850" cy="4070611"/>
          </a:xfrm>
          <a:prstGeom prst="rect">
            <a:avLst/>
          </a:prstGeom>
        </p:spPr>
      </p:pic>
    </p:spTree>
    <p:extLst>
      <p:ext uri="{BB962C8B-B14F-4D97-AF65-F5344CB8AC3E}">
        <p14:creationId xmlns:p14="http://schemas.microsoft.com/office/powerpoint/2010/main" val="39693183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1024" y="179295"/>
            <a:ext cx="10574575" cy="1008529"/>
          </a:xfrm>
        </p:spPr>
        <p:txBody>
          <a:bodyPr/>
          <a:lstStyle/>
          <a:p>
            <a:r>
              <a:rPr lang="en-US" sz="4200" dirty="0"/>
              <a:t>Value of additional data  </a:t>
            </a:r>
          </a:p>
        </p:txBody>
      </p:sp>
      <p:pic>
        <p:nvPicPr>
          <p:cNvPr id="6" name="Picture 5">
            <a:extLst>
              <a:ext uri="{FF2B5EF4-FFF2-40B4-BE49-F238E27FC236}">
                <a16:creationId xmlns:a16="http://schemas.microsoft.com/office/drawing/2014/main" id="{A430A22E-B6E6-4BDE-BA66-521658D36B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5" t="17778" r="13082" b="21111"/>
          <a:stretch/>
        </p:blipFill>
        <p:spPr>
          <a:xfrm>
            <a:off x="6553201" y="3646839"/>
            <a:ext cx="5623719" cy="3221923"/>
          </a:xfrm>
          <a:prstGeom prst="rect">
            <a:avLst/>
          </a:prstGeom>
        </p:spPr>
      </p:pic>
      <p:sp>
        <p:nvSpPr>
          <p:cNvPr id="3" name="Text Placeholder 2">
            <a:extLst>
              <a:ext uri="{FF2B5EF4-FFF2-40B4-BE49-F238E27FC236}">
                <a16:creationId xmlns:a16="http://schemas.microsoft.com/office/drawing/2014/main" id="{0C1A7A80-C50B-4642-8B29-548A7C0148CB}"/>
              </a:ext>
            </a:extLst>
          </p:cNvPr>
          <p:cNvSpPr>
            <a:spLocks noGrp="1"/>
          </p:cNvSpPr>
          <p:nvPr>
            <p:ph type="body" sz="quarter" idx="10"/>
          </p:nvPr>
        </p:nvSpPr>
        <p:spPr>
          <a:xfrm>
            <a:off x="694420" y="1600200"/>
            <a:ext cx="10125980" cy="4146176"/>
          </a:xfrm>
        </p:spPr>
        <p:txBody>
          <a:bodyPr>
            <a:normAutofit/>
          </a:bodyPr>
          <a:lstStyle/>
          <a:p>
            <a:pPr>
              <a:spcAft>
                <a:spcPts val="1200"/>
              </a:spcAft>
              <a:buClr>
                <a:srgbClr val="60A19B"/>
              </a:buClr>
            </a:pPr>
            <a:r>
              <a:rPr lang="en-US" sz="2600" dirty="0"/>
              <a:t>Additional data allowed us to assess which operational and QI changes within facilities made a difference in PMTCT and nutrition service delivery, linkages, and retention. </a:t>
            </a:r>
          </a:p>
          <a:p>
            <a:pPr marL="746304" lvl="1" indent="-342900">
              <a:buClr>
                <a:schemeClr val="bg1">
                  <a:lumMod val="75000"/>
                </a:schemeClr>
              </a:buClr>
            </a:pPr>
            <a:r>
              <a:rPr lang="en-US" sz="2600" dirty="0"/>
              <a:t>The routine health information system (RHIS) </a:t>
            </a:r>
            <a:br>
              <a:rPr lang="en-US" sz="2600" dirty="0"/>
            </a:br>
            <a:r>
              <a:rPr lang="en-US" sz="2600" dirty="0"/>
              <a:t>does not record or track shifts in approach</a:t>
            </a:r>
            <a:br>
              <a:rPr lang="en-US" sz="2600" dirty="0"/>
            </a:br>
            <a:r>
              <a:rPr lang="en-US" sz="2600" dirty="0"/>
              <a:t>that can lead to significant </a:t>
            </a:r>
            <a:br>
              <a:rPr lang="en-US" sz="2600" dirty="0"/>
            </a:br>
            <a:r>
              <a:rPr lang="en-US" sz="2600" dirty="0"/>
              <a:t>improvements in key </a:t>
            </a:r>
            <a:br>
              <a:rPr lang="en-US" sz="2600" dirty="0"/>
            </a:br>
            <a:r>
              <a:rPr lang="en-US" sz="2600" dirty="0"/>
              <a:t>indicators.</a:t>
            </a:r>
          </a:p>
        </p:txBody>
      </p:sp>
    </p:spTree>
    <p:extLst>
      <p:ext uri="{BB962C8B-B14F-4D97-AF65-F5344CB8AC3E}">
        <p14:creationId xmlns:p14="http://schemas.microsoft.com/office/powerpoint/2010/main" val="23900635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530" dirty="0"/>
              <a:t>Value of additional data  </a:t>
            </a:r>
          </a:p>
        </p:txBody>
      </p:sp>
      <p:sp>
        <p:nvSpPr>
          <p:cNvPr id="3" name="Text Placeholder 2">
            <a:extLst>
              <a:ext uri="{FF2B5EF4-FFF2-40B4-BE49-F238E27FC236}">
                <a16:creationId xmlns:a16="http://schemas.microsoft.com/office/drawing/2014/main" id="{0C1A7A80-C50B-4642-8B29-548A7C0148CB}"/>
              </a:ext>
            </a:extLst>
          </p:cNvPr>
          <p:cNvSpPr>
            <a:spLocks noGrp="1"/>
          </p:cNvSpPr>
          <p:nvPr>
            <p:ph type="body" sz="quarter" idx="10"/>
          </p:nvPr>
        </p:nvSpPr>
        <p:spPr>
          <a:xfrm>
            <a:off x="801828" y="1335036"/>
            <a:ext cx="7438019" cy="4718989"/>
          </a:xfrm>
        </p:spPr>
        <p:txBody>
          <a:bodyPr>
            <a:normAutofit fontScale="92500"/>
          </a:bodyPr>
          <a:lstStyle/>
          <a:p>
            <a:pPr marL="403433" indent="-403433">
              <a:buFont typeface="Arial" panose="020B0604020202020204" pitchFamily="34" charset="0"/>
              <a:buChar char="•"/>
            </a:pPr>
            <a:r>
              <a:rPr lang="en-US" dirty="0"/>
              <a:t>Allowed us to assess which operational and QI changes within facilities made a difference in PMTCT and nutrition service delivery, linkages, and retention. </a:t>
            </a:r>
          </a:p>
          <a:p>
            <a:pPr marL="806867" lvl="1" indent="-403433">
              <a:buFont typeface="Arial" panose="020B0604020202020204" pitchFamily="34" charset="0"/>
              <a:buChar char="•"/>
            </a:pPr>
            <a:r>
              <a:rPr lang="en-US" dirty="0"/>
              <a:t>RHIS does not record or track shifts in approach that can lead to significant improvements in key indicators</a:t>
            </a:r>
          </a:p>
          <a:p>
            <a:pPr marL="403433" indent="-403433">
              <a:buFont typeface="Arial" panose="020B0604020202020204" pitchFamily="34" charset="0"/>
              <a:buChar char="•"/>
            </a:pPr>
            <a:r>
              <a:rPr lang="en-US" dirty="0"/>
              <a:t>Qualitative findings were corroborated with quantitative results on impact and sustainability indicators.</a:t>
            </a:r>
          </a:p>
          <a:p>
            <a:pPr marL="403433" indent="-403433">
              <a:buFont typeface="Arial" panose="020B0604020202020204" pitchFamily="34" charset="0"/>
              <a:buChar char="•"/>
            </a:pPr>
            <a:r>
              <a:rPr lang="en-US" dirty="0"/>
              <a:t>These findings have led to the development of a document outlining key recommendations from an implementation perspective aimed at improving eMTCT outcomes.</a:t>
            </a:r>
          </a:p>
        </p:txBody>
      </p:sp>
      <p:pic>
        <p:nvPicPr>
          <p:cNvPr id="2" name="Picture 1">
            <a:extLst>
              <a:ext uri="{FF2B5EF4-FFF2-40B4-BE49-F238E27FC236}">
                <a16:creationId xmlns:a16="http://schemas.microsoft.com/office/drawing/2014/main" id="{B8E91D86-51FA-4E6B-A49F-1924EEE6D7D3}"/>
              </a:ext>
            </a:extLst>
          </p:cNvPr>
          <p:cNvPicPr>
            <a:picLocks noChangeAspect="1"/>
          </p:cNvPicPr>
          <p:nvPr/>
        </p:nvPicPr>
        <p:blipFill rotWithShape="1">
          <a:blip r:embed="rId3"/>
          <a:srcRect l="12006" t="1998" r="42251" b="3877"/>
          <a:stretch/>
        </p:blipFill>
        <p:spPr>
          <a:xfrm>
            <a:off x="8644538" y="1045029"/>
            <a:ext cx="3542325" cy="5812972"/>
          </a:xfrm>
          <a:prstGeom prst="rect">
            <a:avLst/>
          </a:prstGeom>
        </p:spPr>
      </p:pic>
    </p:spTree>
    <p:extLst>
      <p:ext uri="{BB962C8B-B14F-4D97-AF65-F5344CB8AC3E}">
        <p14:creationId xmlns:p14="http://schemas.microsoft.com/office/powerpoint/2010/main" val="10978165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92514"/>
            <a:ext cx="9030136" cy="1008529"/>
          </a:xfrm>
        </p:spPr>
        <p:txBody>
          <a:bodyPr/>
          <a:lstStyle/>
          <a:p>
            <a:r>
              <a:rPr lang="en-US" sz="4200" dirty="0"/>
              <a:t>PHFS legacy evaluation report</a:t>
            </a:r>
          </a:p>
        </p:txBody>
      </p:sp>
      <p:sp>
        <p:nvSpPr>
          <p:cNvPr id="3" name="Title 4"/>
          <p:cNvSpPr txBox="1">
            <a:spLocks/>
          </p:cNvSpPr>
          <p:nvPr/>
        </p:nvSpPr>
        <p:spPr>
          <a:xfrm>
            <a:off x="2156315" y="961316"/>
            <a:ext cx="8242744" cy="1008529"/>
          </a:xfrm>
          <a:prstGeom prst="rect">
            <a:avLst/>
          </a:prstGeom>
        </p:spPr>
        <p:txBody>
          <a:bodyPr/>
          <a:lstStyle>
            <a:lvl1pPr eaLnBrk="1" hangingPunct="1">
              <a:defRPr sz="4800" b="1">
                <a:solidFill>
                  <a:schemeClr val="bg1">
                    <a:lumMod val="85000"/>
                  </a:schemeClr>
                </a:solidFill>
                <a:latin typeface="Century Gothic" charset="0"/>
                <a:ea typeface="Century Gothic" charset="0"/>
                <a:cs typeface="Century Gothic" charset="0"/>
              </a:defRPr>
            </a:lvl1pPr>
          </a:lstStyle>
          <a:p>
            <a:endParaRPr lang="en-US" sz="3883" b="0" kern="0" spc="-132" dirty="0">
              <a:solidFill>
                <a:srgbClr val="AB2472"/>
              </a:solidFill>
            </a:endParaRPr>
          </a:p>
        </p:txBody>
      </p:sp>
      <p:sp>
        <p:nvSpPr>
          <p:cNvPr id="8" name="TextBox 7">
            <a:extLst>
              <a:ext uri="{FF2B5EF4-FFF2-40B4-BE49-F238E27FC236}">
                <a16:creationId xmlns:a16="http://schemas.microsoft.com/office/drawing/2014/main" id="{E1565C9E-5AF1-4A1B-8932-D860BCDDC0E7}"/>
              </a:ext>
            </a:extLst>
          </p:cNvPr>
          <p:cNvSpPr txBox="1"/>
          <p:nvPr/>
        </p:nvSpPr>
        <p:spPr>
          <a:xfrm>
            <a:off x="838199" y="1344707"/>
            <a:ext cx="6131767" cy="1200329"/>
          </a:xfrm>
          <a:prstGeom prst="rect">
            <a:avLst/>
          </a:prstGeom>
          <a:noFill/>
        </p:spPr>
        <p:txBody>
          <a:bodyPr wrap="square" rtlCol="0">
            <a:spAutoFit/>
          </a:bodyPr>
          <a:lstStyle/>
          <a:p>
            <a:r>
              <a:rPr lang="en-US" sz="2400" b="1" dirty="0">
                <a:solidFill>
                  <a:srgbClr val="60A19B"/>
                </a:solidFill>
                <a:latin typeface="Century Gothic" panose="020B0502020202020204" pitchFamily="34" charset="0"/>
                <a:hlinkClick r:id="rId3">
                  <a:extLst>
                    <a:ext uri="{A12FA001-AC4F-418D-AE19-62706E023703}">
                      <ahyp:hlinkClr xmlns:ahyp="http://schemas.microsoft.com/office/drawing/2018/hyperlinkcolor" val="tx"/>
                    </a:ext>
                  </a:extLst>
                </a:hlinkClick>
              </a:rPr>
              <a:t>www.measureevaluation.org/resources/publications/tr-18-314/</a:t>
            </a:r>
            <a:endParaRPr lang="en-US" sz="2400" b="1" dirty="0">
              <a:solidFill>
                <a:srgbClr val="60A19B"/>
              </a:solidFill>
              <a:latin typeface="Century Gothic" panose="020B0502020202020204" pitchFamily="34" charset="0"/>
            </a:endParaRPr>
          </a:p>
          <a:p>
            <a:endParaRPr lang="en-US" sz="2400" b="1" dirty="0">
              <a:solidFill>
                <a:srgbClr val="60A19B"/>
              </a:solidFill>
              <a:latin typeface="Century Gothic" panose="020B0502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998417" y="2438401"/>
            <a:ext cx="3313128" cy="4419601"/>
          </a:xfrm>
          <a:prstGeom prst="rect">
            <a:avLst/>
          </a:prstGeom>
        </p:spPr>
      </p:pic>
      <p:grpSp>
        <p:nvGrpSpPr>
          <p:cNvPr id="4" name="Group 4"/>
          <p:cNvGrpSpPr>
            <a:grpSpLocks noChangeAspect="1"/>
          </p:cNvGrpSpPr>
          <p:nvPr/>
        </p:nvGrpSpPr>
        <p:grpSpPr bwMode="auto">
          <a:xfrm>
            <a:off x="7772400" y="1450978"/>
            <a:ext cx="3561665" cy="4907776"/>
            <a:chOff x="3259" y="1968"/>
            <a:chExt cx="1829" cy="2847"/>
          </a:xfrm>
        </p:grpSpPr>
        <p:sp>
          <p:nvSpPr>
            <p:cNvPr id="7" name="AutoShape 3"/>
            <p:cNvSpPr>
              <a:spLocks noChangeAspect="1" noChangeArrowheads="1" noTextEdit="1"/>
            </p:cNvSpPr>
            <p:nvPr/>
          </p:nvSpPr>
          <p:spPr bwMode="auto">
            <a:xfrm>
              <a:off x="3259" y="1968"/>
              <a:ext cx="1829" cy="28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9" y="1968"/>
              <a:ext cx="1830" cy="28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42401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4029"/>
            <a:ext cx="9502588" cy="1008529"/>
          </a:xfrm>
        </p:spPr>
        <p:txBody>
          <a:bodyPr/>
          <a:lstStyle/>
          <a:p>
            <a:r>
              <a:rPr lang="en-US" sz="4200" dirty="0"/>
              <a:t>Other related documents</a:t>
            </a:r>
          </a:p>
        </p:txBody>
      </p:sp>
      <p:sp>
        <p:nvSpPr>
          <p:cNvPr id="3" name="Text Placeholder 2"/>
          <p:cNvSpPr>
            <a:spLocks noGrp="1"/>
          </p:cNvSpPr>
          <p:nvPr>
            <p:ph type="body" sz="quarter" idx="10"/>
          </p:nvPr>
        </p:nvSpPr>
        <p:spPr>
          <a:xfrm>
            <a:off x="5610802" y="3426761"/>
            <a:ext cx="6167926" cy="3995583"/>
          </a:xfrm>
        </p:spPr>
        <p:txBody>
          <a:bodyPr>
            <a:normAutofit/>
          </a:bodyPr>
          <a:lstStyle/>
          <a:p>
            <a:pPr marL="0" indent="0">
              <a:spcAft>
                <a:spcPts val="600"/>
              </a:spcAft>
              <a:buNone/>
            </a:pPr>
            <a:r>
              <a:rPr lang="en-US" sz="2400" b="1" dirty="0"/>
              <a:t>Coming soon: </a:t>
            </a:r>
            <a:br>
              <a:rPr lang="en-US" sz="2400" dirty="0"/>
            </a:br>
            <a:r>
              <a:rPr lang="en-US" sz="2400" dirty="0"/>
              <a:t>“How to” document based on learning from the PHFS evaluations</a:t>
            </a:r>
          </a:p>
          <a:p>
            <a:pPr marL="705956" lvl="1" indent="-302552">
              <a:spcAft>
                <a:spcPts val="600"/>
              </a:spcAft>
              <a:buClr>
                <a:srgbClr val="60A19B"/>
              </a:buClr>
            </a:pPr>
            <a:r>
              <a:rPr lang="en-US" sz="2400" dirty="0">
                <a:solidFill>
                  <a:prstClr val="black"/>
                </a:solidFill>
              </a:rPr>
              <a:t>Offers global practical guidance on how to implement the components of PHFS that were successful</a:t>
            </a:r>
          </a:p>
          <a:p>
            <a:pPr lvl="1">
              <a:spcAft>
                <a:spcPts val="600"/>
              </a:spcAft>
            </a:pPr>
            <a:endParaRPr lang="en-US" sz="2400" u="sng" dirty="0"/>
          </a:p>
        </p:txBody>
      </p:sp>
      <p:pic>
        <p:nvPicPr>
          <p:cNvPr id="4"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735" y="3426761"/>
            <a:ext cx="3981169" cy="3005232"/>
          </a:xfrm>
          <a:prstGeom prst="rect">
            <a:avLst/>
          </a:prstGeom>
        </p:spPr>
      </p:pic>
      <p:sp>
        <p:nvSpPr>
          <p:cNvPr id="5" name="Text Placeholder 2">
            <a:extLst>
              <a:ext uri="{FF2B5EF4-FFF2-40B4-BE49-F238E27FC236}">
                <a16:creationId xmlns:a16="http://schemas.microsoft.com/office/drawing/2014/main" id="{B1E6C5E9-3E35-48A9-A637-45AEDE3CBB36}"/>
              </a:ext>
            </a:extLst>
          </p:cNvPr>
          <p:cNvSpPr txBox="1">
            <a:spLocks/>
          </p:cNvSpPr>
          <p:nvPr/>
        </p:nvSpPr>
        <p:spPr>
          <a:xfrm>
            <a:off x="3261360" y="1351128"/>
            <a:ext cx="8702040" cy="2458610"/>
          </a:xfrm>
          <a:prstGeom prst="rect">
            <a:avLst/>
          </a:prstGeom>
        </p:spPr>
        <p:txBody>
          <a:bodyPr/>
          <a:lstStyle>
            <a:lvl1pPr marL="0" eaLnBrk="1" hangingPunct="1">
              <a:defRPr sz="2800">
                <a:solidFill>
                  <a:schemeClr val="tx1"/>
                </a:solidFill>
                <a:latin typeface="Century Gothic" charset="0"/>
                <a:ea typeface="Century Gothic" charset="0"/>
                <a:cs typeface="Century Gothic" charset="0"/>
              </a:defRPr>
            </a:lvl1pPr>
            <a:lvl2pPr marL="457200" eaLnBrk="1" hangingPunct="1">
              <a:defRPr sz="2400">
                <a:solidFill>
                  <a:schemeClr val="tx1"/>
                </a:solidFill>
                <a:latin typeface="Century Gothic" charset="0"/>
                <a:ea typeface="Century Gothic" charset="0"/>
                <a:cs typeface="Century Gothic" charset="0"/>
              </a:defRPr>
            </a:lvl2pPr>
            <a:lvl3pPr marL="914400" eaLnBrk="1" hangingPunct="1">
              <a:defRPr sz="2000">
                <a:solidFill>
                  <a:schemeClr val="tx1"/>
                </a:solidFill>
                <a:latin typeface="Century Gothic" charset="0"/>
                <a:ea typeface="Century Gothic" charset="0"/>
                <a:cs typeface="Century Gothic" charset="0"/>
              </a:defRPr>
            </a:lvl3pPr>
            <a:lvl4pPr marL="1371600" eaLnBrk="1" hangingPunct="1">
              <a:defRPr>
                <a:solidFill>
                  <a:schemeClr val="tx1"/>
                </a:solidFill>
                <a:latin typeface="Century Gothic" charset="0"/>
                <a:ea typeface="Century Gothic" charset="0"/>
                <a:cs typeface="Century Gothic" charset="0"/>
              </a:defRPr>
            </a:lvl4pPr>
            <a:lvl5pPr marL="1828800" eaLnBrk="1" hangingPunct="1">
              <a:defRPr>
                <a:solidFill>
                  <a:schemeClr val="tx1"/>
                </a:solidFill>
                <a:latin typeface="Futura LT Pro Book" panose="020B0502020204020303" pitchFamily="34" charset="0"/>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spcAft>
                <a:spcPts val="600"/>
              </a:spcAft>
            </a:pPr>
            <a:r>
              <a:rPr lang="en-US" sz="2400" kern="0" dirty="0"/>
              <a:t>Thinking Strategically About Nutrition: </a:t>
            </a:r>
          </a:p>
          <a:p>
            <a:pPr>
              <a:spcAft>
                <a:spcPts val="1200"/>
              </a:spcAft>
            </a:pPr>
            <a:r>
              <a:rPr lang="en-US" sz="2400" kern="0" dirty="0"/>
              <a:t>Key Issues in the Context of HIV and Tuberculosis</a:t>
            </a:r>
          </a:p>
          <a:p>
            <a:r>
              <a:rPr lang="en-US" sz="1900" b="1" kern="0" dirty="0">
                <a:solidFill>
                  <a:srgbClr val="60A19B"/>
                </a:solidFill>
                <a:hlinkClick r:id="rId4">
                  <a:extLst>
                    <a:ext uri="{A12FA001-AC4F-418D-AE19-62706E023703}">
                      <ahyp:hlinkClr xmlns:ahyp="http://schemas.microsoft.com/office/drawing/2018/hyperlinkcolor" val="tx"/>
                    </a:ext>
                  </a:extLst>
                </a:hlinkClick>
              </a:rPr>
              <a:t>www.measureevaluation.org/resources/publications/tr-19-335</a:t>
            </a:r>
            <a:r>
              <a:rPr lang="en-US" sz="1900" b="1" kern="0" dirty="0">
                <a:solidFill>
                  <a:srgbClr val="60A19B"/>
                </a:solidFill>
              </a:rPr>
              <a:t> </a:t>
            </a:r>
          </a:p>
          <a:p>
            <a:endParaRPr lang="en-US" sz="2470" kern="0" dirty="0"/>
          </a:p>
          <a:p>
            <a:pPr lvl="1"/>
            <a:endParaRPr lang="en-US" sz="1765" u="sng" kern="0" dirty="0"/>
          </a:p>
        </p:txBody>
      </p:sp>
      <p:pic>
        <p:nvPicPr>
          <p:cNvPr id="7" name="Picture 6">
            <a:extLst>
              <a:ext uri="{FF2B5EF4-FFF2-40B4-BE49-F238E27FC236}">
                <a16:creationId xmlns:a16="http://schemas.microsoft.com/office/drawing/2014/main" id="{9018B1AA-D94E-4BBD-95C1-251012674E07}"/>
              </a:ext>
            </a:extLst>
          </p:cNvPr>
          <p:cNvPicPr>
            <a:picLocks noChangeAspect="1"/>
          </p:cNvPicPr>
          <p:nvPr/>
        </p:nvPicPr>
        <p:blipFill>
          <a:blip r:embed="rId5"/>
          <a:stretch>
            <a:fillRect/>
          </a:stretch>
        </p:blipFill>
        <p:spPr>
          <a:xfrm>
            <a:off x="271631" y="1351128"/>
            <a:ext cx="2725544" cy="3444553"/>
          </a:xfrm>
          <a:prstGeom prst="rect">
            <a:avLst/>
          </a:prstGeom>
          <a:ln w="3175">
            <a:solidFill>
              <a:schemeClr val="tx1"/>
            </a:solidFill>
          </a:ln>
        </p:spPr>
      </p:pic>
    </p:spTree>
    <p:extLst>
      <p:ext uri="{BB962C8B-B14F-4D97-AF65-F5344CB8AC3E}">
        <p14:creationId xmlns:p14="http://schemas.microsoft.com/office/powerpoint/2010/main" val="30693119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975EBB-FD86-4FCE-A7A8-3E45116245BA}"/>
              </a:ext>
            </a:extLst>
          </p:cNvPr>
          <p:cNvSpPr/>
          <p:nvPr/>
        </p:nvSpPr>
        <p:spPr>
          <a:xfrm>
            <a:off x="0" y="3326324"/>
            <a:ext cx="12188826" cy="3583599"/>
          </a:xfrm>
          <a:prstGeom prst="rect">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3" name="Rectangle 2">
            <a:extLst>
              <a:ext uri="{FF2B5EF4-FFF2-40B4-BE49-F238E27FC236}">
                <a16:creationId xmlns:a16="http://schemas.microsoft.com/office/drawing/2014/main" id="{86EEC1FD-7DD7-408D-AE2C-7C9F14EABB91}"/>
              </a:ext>
            </a:extLst>
          </p:cNvPr>
          <p:cNvSpPr/>
          <p:nvPr/>
        </p:nvSpPr>
        <p:spPr>
          <a:xfrm>
            <a:off x="0" y="-121919"/>
            <a:ext cx="12188825" cy="3668582"/>
          </a:xfrm>
          <a:prstGeom prst="rect">
            <a:avLst/>
          </a:prstGeom>
          <a:solidFill>
            <a:srgbClr val="2B1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24" dirty="0">
              <a:latin typeface="Century Gothic" panose="020B0502020202020204" pitchFamily="34" charset="0"/>
            </a:endParaRPr>
          </a:p>
        </p:txBody>
      </p:sp>
      <p:sp>
        <p:nvSpPr>
          <p:cNvPr id="4" name="Oval 3">
            <a:extLst>
              <a:ext uri="{FF2B5EF4-FFF2-40B4-BE49-F238E27FC236}">
                <a16:creationId xmlns:a16="http://schemas.microsoft.com/office/drawing/2014/main" id="{D58A91D4-E66D-4137-AB12-F6C8C9238D28}"/>
              </a:ext>
            </a:extLst>
          </p:cNvPr>
          <p:cNvSpPr/>
          <p:nvPr/>
        </p:nvSpPr>
        <p:spPr>
          <a:xfrm>
            <a:off x="6632294" y="1287192"/>
            <a:ext cx="1949824" cy="2007338"/>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5" name="Oval 4">
            <a:extLst>
              <a:ext uri="{FF2B5EF4-FFF2-40B4-BE49-F238E27FC236}">
                <a16:creationId xmlns:a16="http://schemas.microsoft.com/office/drawing/2014/main" id="{FE7E6103-1C75-4675-A6F2-4FE6D045355A}"/>
              </a:ext>
            </a:extLst>
          </p:cNvPr>
          <p:cNvSpPr/>
          <p:nvPr/>
        </p:nvSpPr>
        <p:spPr>
          <a:xfrm>
            <a:off x="8551022" y="990128"/>
            <a:ext cx="1143000" cy="1176715"/>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
        <p:nvSpPr>
          <p:cNvPr id="6" name="object 8">
            <a:extLst>
              <a:ext uri="{FF2B5EF4-FFF2-40B4-BE49-F238E27FC236}">
                <a16:creationId xmlns:a16="http://schemas.microsoft.com/office/drawing/2014/main" id="{AE0B5E6A-BB73-4462-9CB3-2D5AEDD59C5B}"/>
              </a:ext>
            </a:extLst>
          </p:cNvPr>
          <p:cNvSpPr txBox="1"/>
          <p:nvPr/>
        </p:nvSpPr>
        <p:spPr>
          <a:xfrm>
            <a:off x="1375249" y="3818122"/>
            <a:ext cx="8446434" cy="1256754"/>
          </a:xfrm>
          <a:prstGeom prst="rect">
            <a:avLst/>
          </a:prstGeom>
        </p:spPr>
        <p:txBody>
          <a:bodyPr vert="horz" wrap="square" lIns="0" tIns="0" rIns="0" bIns="0" rtlCol="0">
            <a:spAutoFit/>
          </a:bodyPr>
          <a:lstStyle/>
          <a:p>
            <a:pPr marL="11206">
              <a:lnSpc>
                <a:spcPts val="4853"/>
              </a:lnSpc>
            </a:pPr>
            <a:r>
              <a:rPr lang="en-US" sz="4412" dirty="0">
                <a:solidFill>
                  <a:schemeClr val="bg1"/>
                </a:solidFill>
                <a:latin typeface="Century Gothic" charset="0"/>
                <a:ea typeface="Century Gothic" charset="0"/>
                <a:cs typeface="Century Gothic" charset="0"/>
              </a:rPr>
              <a:t>Taking stock and looking ahead</a:t>
            </a:r>
          </a:p>
        </p:txBody>
      </p:sp>
      <p:sp>
        <p:nvSpPr>
          <p:cNvPr id="7" name="object 8">
            <a:extLst>
              <a:ext uri="{FF2B5EF4-FFF2-40B4-BE49-F238E27FC236}">
                <a16:creationId xmlns:a16="http://schemas.microsoft.com/office/drawing/2014/main" id="{08719706-AF1C-47E6-97CD-471E4418C75F}"/>
              </a:ext>
            </a:extLst>
          </p:cNvPr>
          <p:cNvSpPr txBox="1"/>
          <p:nvPr/>
        </p:nvSpPr>
        <p:spPr>
          <a:xfrm>
            <a:off x="1374148" y="588082"/>
            <a:ext cx="8068236" cy="1461939"/>
          </a:xfrm>
          <a:prstGeom prst="rect">
            <a:avLst/>
          </a:prstGeom>
        </p:spPr>
        <p:txBody>
          <a:bodyPr vert="horz" wrap="square" lIns="0" tIns="0" rIns="0" bIns="0" rtlCol="0">
            <a:spAutoFit/>
          </a:bodyPr>
          <a:lstStyle/>
          <a:p>
            <a:pPr marL="11206">
              <a:lnSpc>
                <a:spcPts val="5731"/>
              </a:lnSpc>
            </a:pPr>
            <a:r>
              <a:rPr lang="en-US" sz="4765" b="1" dirty="0">
                <a:solidFill>
                  <a:srgbClr val="A29CC0"/>
                </a:solidFill>
                <a:latin typeface="Century Gothic" charset="0"/>
                <a:ea typeface="Century Gothic" charset="0"/>
                <a:cs typeface="Century Gothic" charset="0"/>
              </a:rPr>
              <a:t>Sustaining </a:t>
            </a:r>
          </a:p>
          <a:p>
            <a:pPr marL="11206">
              <a:lnSpc>
                <a:spcPts val="5731"/>
              </a:lnSpc>
            </a:pPr>
            <a:r>
              <a:rPr lang="en-US" sz="4765" b="1" dirty="0">
                <a:solidFill>
                  <a:srgbClr val="A29CC0"/>
                </a:solidFill>
                <a:latin typeface="Century Gothic" charset="0"/>
                <a:ea typeface="Century Gothic" charset="0"/>
                <a:cs typeface="Century Gothic" charset="0"/>
              </a:rPr>
              <a:t>the impact</a:t>
            </a:r>
            <a:endParaRPr lang="en-US" sz="4765" dirty="0">
              <a:solidFill>
                <a:srgbClr val="A29CC0"/>
              </a:solidFill>
              <a:latin typeface="Century Gothic" charset="0"/>
              <a:ea typeface="Century Gothic" charset="0"/>
              <a:cs typeface="Century Gothic" charset="0"/>
            </a:endParaRPr>
          </a:p>
        </p:txBody>
      </p:sp>
      <p:sp>
        <p:nvSpPr>
          <p:cNvPr id="8" name="Oval 7">
            <a:extLst>
              <a:ext uri="{FF2B5EF4-FFF2-40B4-BE49-F238E27FC236}">
                <a16:creationId xmlns:a16="http://schemas.microsoft.com/office/drawing/2014/main" id="{159CDC8F-1C15-4722-900B-6D2964DDC48C}"/>
              </a:ext>
            </a:extLst>
          </p:cNvPr>
          <p:cNvSpPr/>
          <p:nvPr/>
        </p:nvSpPr>
        <p:spPr>
          <a:xfrm>
            <a:off x="9351576" y="2211351"/>
            <a:ext cx="276233" cy="258756"/>
          </a:xfrm>
          <a:prstGeom prst="ellipse">
            <a:avLst/>
          </a:prstGeom>
          <a:solidFill>
            <a:srgbClr val="5DA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latin typeface="Century Gothic" panose="020B0502020202020204" pitchFamily="34" charset="0"/>
            </a:endParaRPr>
          </a:p>
        </p:txBody>
      </p:sp>
    </p:spTree>
    <p:extLst>
      <p:ext uri="{BB962C8B-B14F-4D97-AF65-F5344CB8AC3E}">
        <p14:creationId xmlns:p14="http://schemas.microsoft.com/office/powerpoint/2010/main" val="37848582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96686B-6F35-4178-82BE-2B5B9E2A6584}"/>
              </a:ext>
            </a:extLst>
          </p:cNvPr>
          <p:cNvSpPr>
            <a:spLocks noGrp="1"/>
          </p:cNvSpPr>
          <p:nvPr>
            <p:ph type="title"/>
          </p:nvPr>
        </p:nvSpPr>
        <p:spPr>
          <a:xfrm>
            <a:off x="682436" y="323659"/>
            <a:ext cx="10571821" cy="1008529"/>
          </a:xfrm>
        </p:spPr>
        <p:txBody>
          <a:bodyPr/>
          <a:lstStyle/>
          <a:p>
            <a:r>
              <a:rPr lang="en-US" sz="3971" dirty="0"/>
              <a:t>Accomplishments and priorities</a:t>
            </a:r>
          </a:p>
        </p:txBody>
      </p:sp>
      <p:sp>
        <p:nvSpPr>
          <p:cNvPr id="7" name="Text Placeholder 5">
            <a:extLst>
              <a:ext uri="{FF2B5EF4-FFF2-40B4-BE49-F238E27FC236}">
                <a16:creationId xmlns:a16="http://schemas.microsoft.com/office/drawing/2014/main" id="{4C66D87C-D80E-4849-87C7-EAB91C434344}"/>
              </a:ext>
            </a:extLst>
          </p:cNvPr>
          <p:cNvSpPr txBox="1">
            <a:spLocks/>
          </p:cNvSpPr>
          <p:nvPr/>
        </p:nvSpPr>
        <p:spPr>
          <a:xfrm>
            <a:off x="682436" y="1513827"/>
            <a:ext cx="6462283" cy="3609480"/>
          </a:xfrm>
          <a:prstGeom prst="rect">
            <a:avLst/>
          </a:prstGeom>
        </p:spPr>
        <p:txBody>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spcAft>
                <a:spcPts val="1059"/>
              </a:spcAft>
            </a:pPr>
            <a:r>
              <a:rPr lang="en-US" sz="2400" kern="0" dirty="0">
                <a:solidFill>
                  <a:sysClr val="windowText" lastClr="000000"/>
                </a:solidFill>
                <a:latin typeface="Century Gothic" panose="020B0502020202020204" pitchFamily="34" charset="0"/>
              </a:rPr>
              <a:t>On the sticky notes provided, please write:</a:t>
            </a:r>
          </a:p>
          <a:p>
            <a:pPr marL="457200" indent="-457200">
              <a:spcAft>
                <a:spcPts val="1059"/>
              </a:spcAft>
              <a:buFont typeface="+mj-lt"/>
              <a:buAutoNum type="arabicPeriod"/>
            </a:pPr>
            <a:r>
              <a:rPr lang="en-US" sz="2400" kern="0" dirty="0">
                <a:solidFill>
                  <a:sysClr val="windowText" lastClr="000000"/>
                </a:solidFill>
                <a:latin typeface="Century Gothic" panose="020B0502020202020204" pitchFamily="34" charset="0"/>
              </a:rPr>
              <a:t>The most important advancement in HIS for epidemic control over the past 10 years.</a:t>
            </a:r>
          </a:p>
          <a:p>
            <a:pPr marL="457200" indent="-457200">
              <a:spcAft>
                <a:spcPts val="1059"/>
              </a:spcAft>
              <a:buFont typeface="+mj-lt"/>
              <a:buAutoNum type="arabicPeriod"/>
            </a:pPr>
            <a:r>
              <a:rPr lang="en-US" sz="2400" kern="0" dirty="0">
                <a:solidFill>
                  <a:sysClr val="windowText" lastClr="000000"/>
                </a:solidFill>
                <a:latin typeface="Century Gothic" panose="020B0502020202020204" pitchFamily="34" charset="0"/>
              </a:rPr>
              <a:t>The most important priority for next steps in terms of health information and HIS for achieving epidemic control.</a:t>
            </a:r>
          </a:p>
          <a:p>
            <a:pPr marL="457200" indent="-457200">
              <a:spcAft>
                <a:spcPts val="1059"/>
              </a:spcAft>
              <a:buFont typeface="+mj-lt"/>
              <a:buAutoNum type="arabicPeriod"/>
            </a:pPr>
            <a:endParaRPr lang="en-US" sz="2400" kern="0" dirty="0">
              <a:solidFill>
                <a:sysClr val="windowText" lastClr="000000"/>
              </a:solidFill>
              <a:latin typeface="Century Gothic" panose="020B0502020202020204" pitchFamily="34" charset="0"/>
            </a:endParaRPr>
          </a:p>
          <a:p>
            <a:pPr marL="706008" lvl="1" indent="-302575">
              <a:buFont typeface="Arial" charset="0"/>
              <a:buChar char="•"/>
            </a:pPr>
            <a:endParaRPr lang="en-US" sz="2400" kern="0" dirty="0">
              <a:solidFill>
                <a:sysClr val="windowText" lastClr="000000"/>
              </a:solidFill>
              <a:latin typeface="Century Gothic" panose="020B0502020202020204" pitchFamily="34" charset="0"/>
            </a:endParaRPr>
          </a:p>
        </p:txBody>
      </p:sp>
      <p:pic>
        <p:nvPicPr>
          <p:cNvPr id="4" name="Picture 3">
            <a:extLst>
              <a:ext uri="{FF2B5EF4-FFF2-40B4-BE49-F238E27FC236}">
                <a16:creationId xmlns:a16="http://schemas.microsoft.com/office/drawing/2014/main" id="{71C99C9B-CD27-4A6E-9E3C-9FF06578FC29}"/>
              </a:ext>
            </a:extLst>
          </p:cNvPr>
          <p:cNvPicPr>
            <a:picLocks noChangeAspect="1"/>
          </p:cNvPicPr>
          <p:nvPr/>
        </p:nvPicPr>
        <p:blipFill rotWithShape="1">
          <a:blip r:embed="rId3"/>
          <a:srcRect l="17668" t="4988" r="17802" b="7601"/>
          <a:stretch/>
        </p:blipFill>
        <p:spPr>
          <a:xfrm>
            <a:off x="7700591" y="1513827"/>
            <a:ext cx="3930893" cy="2870175"/>
          </a:xfrm>
          <a:prstGeom prst="rect">
            <a:avLst/>
          </a:prstGeom>
        </p:spPr>
      </p:pic>
    </p:spTree>
    <p:extLst>
      <p:ext uri="{BB962C8B-B14F-4D97-AF65-F5344CB8AC3E}">
        <p14:creationId xmlns:p14="http://schemas.microsoft.com/office/powerpoint/2010/main" val="13837689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17302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E185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harteuse and blue_corrected" id="{24BB43F7-A238-40E1-A388-AA30B486D4FC}" vid="{C3D0504A-8D89-47AB-96BA-D5EE0E8259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1916</TotalTime>
  <Words>8383</Words>
  <Application>Microsoft Office PowerPoint</Application>
  <PresentationFormat>Widescreen</PresentationFormat>
  <Paragraphs>698</Paragraphs>
  <Slides>99</Slides>
  <Notes>66</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99</vt:i4>
      </vt:variant>
    </vt:vector>
  </HeadingPairs>
  <TitlesOfParts>
    <vt:vector size="110" baseType="lpstr">
      <vt:lpstr>Arial</vt:lpstr>
      <vt:lpstr>Calibri</vt:lpstr>
      <vt:lpstr>Calibri Light</vt:lpstr>
      <vt:lpstr>Century Gothic</vt:lpstr>
      <vt:lpstr>Courier New</vt:lpstr>
      <vt:lpstr>Futura Lt BT</vt:lpstr>
      <vt:lpstr>Futura LT Pro Book</vt:lpstr>
      <vt:lpstr>Poppins</vt:lpstr>
      <vt:lpstr>Wingdings</vt:lpstr>
      <vt:lpstr>1_Office Theme</vt:lpstr>
      <vt:lpstr>Office Theme</vt:lpstr>
      <vt:lpstr>PowerPoint Presentation</vt:lpstr>
      <vt:lpstr>PowerPoint Presentation</vt:lpstr>
      <vt:lpstr>Local partners and capacity building are key</vt:lpstr>
      <vt:lpstr>PowerPoint Presentation</vt:lpstr>
      <vt:lpstr>PowerPoint Presentation</vt:lpstr>
      <vt:lpstr>PowerPoint Presentation</vt:lpstr>
      <vt:lpstr>What is a health information system?</vt:lpstr>
      <vt:lpstr>How does a strong HIS  contribute to epidemic control?</vt:lpstr>
      <vt:lpstr>Related terms</vt:lpstr>
      <vt:lpstr>HIS strengthening for health system improvement</vt:lpstr>
      <vt:lpstr>Resources for HIS strengthening </vt:lpstr>
      <vt:lpstr>Strengthening HIS</vt:lpstr>
      <vt:lpstr>HIS stages of continuous improvement</vt:lpstr>
      <vt:lpstr>HIS stages of continuous improvement</vt:lpstr>
      <vt:lpstr>HIS SOCI  </vt:lpstr>
      <vt:lpstr>HIS Interoperability Maturity Toolkit</vt:lpstr>
      <vt:lpstr>Digital health and interoperability </vt:lpstr>
      <vt:lpstr>HIS interoperability assessment</vt:lpstr>
      <vt:lpstr>Resources</vt:lpstr>
      <vt:lpstr>PowerPoint Presentation</vt:lpstr>
      <vt:lpstr>Strengthening RHIS for HIV</vt:lpstr>
      <vt:lpstr>Related terms</vt:lpstr>
      <vt:lpstr>Our work in Burundi</vt:lpstr>
      <vt:lpstr>Our work in Nigeria</vt:lpstr>
      <vt:lpstr>Our work in Eswatini</vt:lpstr>
      <vt:lpstr>PowerPoint Presentation</vt:lpstr>
      <vt:lpstr>HIV in Côte d’Ivoire* </vt:lpstr>
      <vt:lpstr>What: Results of investments </vt:lpstr>
      <vt:lpstr>What: Results of investments </vt:lpstr>
      <vt:lpstr>Where: Qualitative study design </vt:lpstr>
      <vt:lpstr>Major HIS strengthening interventions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Recommendations (1)</vt:lpstr>
      <vt:lpstr>Recommendations (2)</vt:lpstr>
      <vt:lpstr>More information </vt:lpstr>
      <vt:lpstr>Acknowledgments</vt:lpstr>
      <vt:lpstr>PowerPoint Presentation</vt:lpstr>
      <vt:lpstr>The HMIS:  Triangulating data at the project level</vt:lpstr>
      <vt:lpstr>Related terms</vt:lpstr>
      <vt:lpstr>HMIS data sources</vt:lpstr>
      <vt:lpstr>Index testing in Zimbabwe and Tanzania </vt:lpstr>
      <vt:lpstr>“Enhanced” HIV treatment cascades  among key populations</vt:lpstr>
      <vt:lpstr>PowerPoint Presentation</vt:lpstr>
      <vt:lpstr>Introduction</vt:lpstr>
      <vt:lpstr>Introduction</vt:lpstr>
      <vt:lpstr>HIV status of OVC</vt:lpstr>
      <vt:lpstr>HIV status of OVC</vt:lpstr>
      <vt:lpstr>% of OVC with known HIV status</vt:lpstr>
      <vt:lpstr>% of OVC with HIV status known or </vt:lpstr>
      <vt:lpstr>HIV status</vt:lpstr>
      <vt:lpstr>25% with unknown HIV status</vt:lpstr>
      <vt:lpstr>Risk assessment continuum</vt:lpstr>
      <vt:lpstr>Noteworthy progress</vt:lpstr>
      <vt:lpstr>Noteworthy progress</vt:lpstr>
      <vt:lpstr>Noteworthy progress</vt:lpstr>
      <vt:lpstr>Noteworthy progress</vt:lpstr>
      <vt:lpstr>Perspectives</vt:lpstr>
      <vt:lpstr>PowerPoint Presentation</vt:lpstr>
      <vt:lpstr>Data quality assessment: A short history</vt:lpstr>
      <vt:lpstr>Menu of tools for DQAs</vt:lpstr>
      <vt:lpstr>DQA in Zambia</vt:lpstr>
      <vt:lpstr>How we have supported DQAs</vt:lpstr>
      <vt:lpstr>DQA “helpful hints”</vt:lpstr>
      <vt:lpstr>PowerPoint Presentation</vt:lpstr>
      <vt:lpstr>When available data aren’t enough</vt:lpstr>
      <vt:lpstr>To understand barriers and opportunities for reaching “missed” populations</vt:lpstr>
      <vt:lpstr>Measurement of the PEPFAR indicator Gend_GBV</vt:lpstr>
      <vt:lpstr>Condom cascade in Uganda</vt:lpstr>
      <vt:lpstr>Asking additional programmatic questions</vt:lpstr>
      <vt:lpstr>Background</vt:lpstr>
      <vt:lpstr>PowerPoint Presentation</vt:lpstr>
      <vt:lpstr>PHFS countries</vt:lpstr>
      <vt:lpstr>Background</vt:lpstr>
      <vt:lpstr>Legacy evaluation</vt:lpstr>
      <vt:lpstr>Two evaluations of PHFS </vt:lpstr>
      <vt:lpstr>MEASURE Evaluation</vt:lpstr>
      <vt:lpstr>Outcome evaluation of PHFS in Uganda</vt:lpstr>
      <vt:lpstr>Study districts and sites</vt:lpstr>
      <vt:lpstr>Retrospective longitudinal design</vt:lpstr>
      <vt:lpstr>Data extraction</vt:lpstr>
      <vt:lpstr>Difference-in-difference analysis</vt:lpstr>
      <vt:lpstr>PowerPoint Presentation</vt:lpstr>
      <vt:lpstr>MEASURE Evaluation</vt:lpstr>
      <vt:lpstr>PHFS evaluations</vt:lpstr>
      <vt:lpstr>PHFS retrospective theory of change</vt:lpstr>
      <vt:lpstr>Recommendations/legacy</vt:lpstr>
      <vt:lpstr>Value of additional data  </vt:lpstr>
      <vt:lpstr>Value of additional data  </vt:lpstr>
      <vt:lpstr>PHFS legacy evaluation report</vt:lpstr>
      <vt:lpstr>Other related documents</vt:lpstr>
      <vt:lpstr>PowerPoint Presentation</vt:lpstr>
      <vt:lpstr>Accomplishments and priorities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Routine Health Information Systems for HIV</dc:title>
  <dc:creator>Sutherland, Elizabeth R</dc:creator>
  <cp:lastModifiedBy>Sutherland, Elizabeth R</cp:lastModifiedBy>
  <cp:revision>65</cp:revision>
  <dcterms:created xsi:type="dcterms:W3CDTF">2019-07-17T12:37:42Z</dcterms:created>
  <dcterms:modified xsi:type="dcterms:W3CDTF">2019-07-21T00:31:23Z</dcterms:modified>
</cp:coreProperties>
</file>